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5" r:id="rId3"/>
    <p:sldId id="267" r:id="rId4"/>
    <p:sldId id="268" r:id="rId5"/>
    <p:sldId id="269" r:id="rId6"/>
    <p:sldId id="272" r:id="rId7"/>
    <p:sldId id="273" r:id="rId8"/>
    <p:sldId id="274" r:id="rId9"/>
    <p:sldId id="275" r:id="rId10"/>
    <p:sldId id="271" r:id="rId11"/>
    <p:sldId id="276" r:id="rId12"/>
    <p:sldId id="277" r:id="rId13"/>
    <p:sldId id="279"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5"/>
    <p:restoredTop sz="92830" autoAdjust="0"/>
  </p:normalViewPr>
  <p:slideViewPr>
    <p:cSldViewPr snapToGrid="0" snapToObjects="1">
      <p:cViewPr varScale="1">
        <p:scale>
          <a:sx n="84" d="100"/>
          <a:sy n="84" d="100"/>
        </p:scale>
        <p:origin x="11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000E8-C8C1-42FC-AB22-E8E9E5D1F211}" type="datetimeFigureOut">
              <a:rPr lang="en-US" smtClean="0"/>
              <a:t>7/29/2020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03ADD-6516-4932-BBB4-A41E7F716955}" type="slidenum">
              <a:rPr lang="en-US" smtClean="0"/>
              <a:t>‹#›</a:t>
            </a:fld>
            <a:endParaRPr lang="en-US" dirty="0"/>
          </a:p>
        </p:txBody>
      </p:sp>
    </p:spTree>
    <p:extLst>
      <p:ext uri="{BB962C8B-B14F-4D97-AF65-F5344CB8AC3E}">
        <p14:creationId xmlns:p14="http://schemas.microsoft.com/office/powerpoint/2010/main" val="208282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recognize the one that the customer has by going to DART in the </a:t>
            </a:r>
            <a:r>
              <a:rPr lang="en-US" dirty="0" err="1">
                <a:solidFill>
                  <a:schemeClr val="bg1"/>
                </a:solidFill>
              </a:rPr>
              <a:t>ioBluePage</a:t>
            </a:r>
            <a:r>
              <a:rPr lang="en-US" dirty="0"/>
              <a:t> tab and using the ITT tool as well. It’s shown as ‘’JCA’’ the Samsung, ‘’SC’’ the Scientific Atlanta and Altice One per its name. For more information or pictures about Optimum equipment, please refer to the Cable Box Images article in KDB.</a:t>
            </a:r>
          </a:p>
          <a:p>
            <a:endParaRPr lang="en-US" dirty="0"/>
          </a:p>
        </p:txBody>
      </p:sp>
      <p:sp>
        <p:nvSpPr>
          <p:cNvPr id="4" name="Slide Number Placeholder 3"/>
          <p:cNvSpPr>
            <a:spLocks noGrp="1"/>
          </p:cNvSpPr>
          <p:nvPr>
            <p:ph type="sldNum" sz="quarter" idx="5"/>
          </p:nvPr>
        </p:nvSpPr>
        <p:spPr/>
        <p:txBody>
          <a:bodyPr/>
          <a:lstStyle/>
          <a:p>
            <a:fld id="{5AC03ADD-6516-4932-BBB4-A41E7F716955}" type="slidenum">
              <a:rPr lang="en-US" smtClean="0"/>
              <a:t>4</a:t>
            </a:fld>
            <a:endParaRPr lang="en-US"/>
          </a:p>
        </p:txBody>
      </p:sp>
    </p:spTree>
    <p:extLst>
      <p:ext uri="{BB962C8B-B14F-4D97-AF65-F5344CB8AC3E}">
        <p14:creationId xmlns:p14="http://schemas.microsoft.com/office/powerpoint/2010/main" val="273373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we need to confirm if the customer has components wires instead of HDMI.</a:t>
            </a:r>
          </a:p>
        </p:txBody>
      </p:sp>
      <p:sp>
        <p:nvSpPr>
          <p:cNvPr id="4" name="Slide Number Placeholder 3"/>
          <p:cNvSpPr>
            <a:spLocks noGrp="1"/>
          </p:cNvSpPr>
          <p:nvPr>
            <p:ph type="sldNum" sz="quarter" idx="5"/>
          </p:nvPr>
        </p:nvSpPr>
        <p:spPr/>
        <p:txBody>
          <a:bodyPr/>
          <a:lstStyle/>
          <a:p>
            <a:fld id="{5AC03ADD-6516-4932-BBB4-A41E7F716955}" type="slidenum">
              <a:rPr lang="en-US" smtClean="0"/>
              <a:t>6</a:t>
            </a:fld>
            <a:endParaRPr lang="en-US"/>
          </a:p>
        </p:txBody>
      </p:sp>
    </p:spTree>
    <p:extLst>
      <p:ext uri="{BB962C8B-B14F-4D97-AF65-F5344CB8AC3E}">
        <p14:creationId xmlns:p14="http://schemas.microsoft.com/office/powerpoint/2010/main" val="225501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Scientific Atlanta Model 8300, please refer to Cable Box Images article in KDB for more models and images.</a:t>
            </a:r>
          </a:p>
        </p:txBody>
      </p:sp>
      <p:sp>
        <p:nvSpPr>
          <p:cNvPr id="4" name="Slide Number Placeholder 3"/>
          <p:cNvSpPr>
            <a:spLocks noGrp="1"/>
          </p:cNvSpPr>
          <p:nvPr>
            <p:ph type="sldNum" sz="quarter" idx="5"/>
          </p:nvPr>
        </p:nvSpPr>
        <p:spPr/>
        <p:txBody>
          <a:bodyPr/>
          <a:lstStyle/>
          <a:p>
            <a:fld id="{5AC03ADD-6516-4932-BBB4-A41E7F716955}" type="slidenum">
              <a:rPr lang="en-US" smtClean="0"/>
              <a:t>7</a:t>
            </a:fld>
            <a:endParaRPr lang="en-US" dirty="0"/>
          </a:p>
        </p:txBody>
      </p:sp>
    </p:spTree>
    <p:extLst>
      <p:ext uri="{BB962C8B-B14F-4D97-AF65-F5344CB8AC3E}">
        <p14:creationId xmlns:p14="http://schemas.microsoft.com/office/powerpoint/2010/main" val="153566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03ADD-6516-4932-BBB4-A41E7F716955}" type="slidenum">
              <a:rPr lang="en-US" smtClean="0"/>
              <a:t>11</a:t>
            </a:fld>
            <a:endParaRPr lang="en-US" dirty="0"/>
          </a:p>
        </p:txBody>
      </p:sp>
    </p:spTree>
    <p:extLst>
      <p:ext uri="{BB962C8B-B14F-4D97-AF65-F5344CB8AC3E}">
        <p14:creationId xmlns:p14="http://schemas.microsoft.com/office/powerpoint/2010/main" val="260803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Sagona Book" panose="02020404030301010803"/>
              </a:rPr>
              <a:t>When the customer is expressing an issue with any channel, we can go first the Channel Lineup and confirm which package brings the channel and then go to ‘’Modify Services’’ to confirm if the customer has the package to be able to watch the channel. If they have it and is presenting issues, please Run ITT.</a:t>
            </a:r>
          </a:p>
          <a:p>
            <a:endParaRPr lang="en-US" dirty="0"/>
          </a:p>
        </p:txBody>
      </p:sp>
      <p:sp>
        <p:nvSpPr>
          <p:cNvPr id="4" name="Slide Number Placeholder 3"/>
          <p:cNvSpPr>
            <a:spLocks noGrp="1"/>
          </p:cNvSpPr>
          <p:nvPr>
            <p:ph type="sldNum" sz="quarter" idx="5"/>
          </p:nvPr>
        </p:nvSpPr>
        <p:spPr/>
        <p:txBody>
          <a:bodyPr/>
          <a:lstStyle/>
          <a:p>
            <a:fld id="{5AC03ADD-6516-4932-BBB4-A41E7F716955}" type="slidenum">
              <a:rPr lang="en-US" smtClean="0"/>
              <a:t>13</a:t>
            </a:fld>
            <a:endParaRPr lang="en-US" dirty="0"/>
          </a:p>
        </p:txBody>
      </p:sp>
    </p:spTree>
    <p:extLst>
      <p:ext uri="{BB962C8B-B14F-4D97-AF65-F5344CB8AC3E}">
        <p14:creationId xmlns:p14="http://schemas.microsoft.com/office/powerpoint/2010/main" val="41983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03ADD-6516-4932-BBB4-A41E7F716955}" type="slidenum">
              <a:rPr lang="en-US" smtClean="0"/>
              <a:t>14</a:t>
            </a:fld>
            <a:endParaRPr lang="en-US" dirty="0"/>
          </a:p>
        </p:txBody>
      </p:sp>
    </p:spTree>
    <p:extLst>
      <p:ext uri="{BB962C8B-B14F-4D97-AF65-F5344CB8AC3E}">
        <p14:creationId xmlns:p14="http://schemas.microsoft.com/office/powerpoint/2010/main" val="296105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B222-C6C5-E146-AA71-993C23D44C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9AF69-AD07-614E-A6B0-7245313E69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3D37CE-0D89-D143-966E-A1CBC7CD235E}"/>
              </a:ext>
            </a:extLst>
          </p:cNvPr>
          <p:cNvSpPr>
            <a:spLocks noGrp="1"/>
          </p:cNvSpPr>
          <p:nvPr>
            <p:ph type="dt" sz="half" idx="10"/>
          </p:nvPr>
        </p:nvSpPr>
        <p:spPr/>
        <p:txBody>
          <a:bodyPr/>
          <a:lstStyle/>
          <a:p>
            <a:fld id="{7A78B8C9-9F6F-0C47-B720-BB55BC594853}" type="datetimeFigureOut">
              <a:rPr lang="en-US" smtClean="0"/>
              <a:t>7/29/2020</a:t>
            </a:fld>
            <a:endParaRPr lang="en-US" dirty="0"/>
          </a:p>
        </p:txBody>
      </p:sp>
      <p:sp>
        <p:nvSpPr>
          <p:cNvPr id="5" name="Footer Placeholder 4">
            <a:extLst>
              <a:ext uri="{FF2B5EF4-FFF2-40B4-BE49-F238E27FC236}">
                <a16:creationId xmlns:a16="http://schemas.microsoft.com/office/drawing/2014/main" id="{1F024E34-60D3-A743-905B-688AB05832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EBF640-D9E4-374D-9F1A-85EBC0D5F0CA}"/>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407256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7C27-E4C1-864E-B66F-DD88BDDBB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C834F-64FD-5D41-B00D-0FAFF93F2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83890-B978-A04A-BCE1-EBC57AC0B1DC}"/>
              </a:ext>
            </a:extLst>
          </p:cNvPr>
          <p:cNvSpPr>
            <a:spLocks noGrp="1"/>
          </p:cNvSpPr>
          <p:nvPr>
            <p:ph type="dt" sz="half" idx="10"/>
          </p:nvPr>
        </p:nvSpPr>
        <p:spPr/>
        <p:txBody>
          <a:bodyPr/>
          <a:lstStyle/>
          <a:p>
            <a:fld id="{7A78B8C9-9F6F-0C47-B720-BB55BC594853}" type="datetimeFigureOut">
              <a:rPr lang="en-US" smtClean="0"/>
              <a:t>7/29/2020</a:t>
            </a:fld>
            <a:endParaRPr lang="en-US" dirty="0"/>
          </a:p>
        </p:txBody>
      </p:sp>
      <p:sp>
        <p:nvSpPr>
          <p:cNvPr id="5" name="Footer Placeholder 4">
            <a:extLst>
              <a:ext uri="{FF2B5EF4-FFF2-40B4-BE49-F238E27FC236}">
                <a16:creationId xmlns:a16="http://schemas.microsoft.com/office/drawing/2014/main" id="{12A96590-BC0C-124E-BDB6-13ADF7166D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3E3C12-76BF-8248-A0B0-E281CF871E4D}"/>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175456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B34A4B-B9C5-8243-8951-BFA9373AA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B3FEA3-AF91-584F-A8C3-A4C4DB461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32513-9647-6A4D-A869-F7EB620DC328}"/>
              </a:ext>
            </a:extLst>
          </p:cNvPr>
          <p:cNvSpPr>
            <a:spLocks noGrp="1"/>
          </p:cNvSpPr>
          <p:nvPr>
            <p:ph type="dt" sz="half" idx="10"/>
          </p:nvPr>
        </p:nvSpPr>
        <p:spPr/>
        <p:txBody>
          <a:bodyPr/>
          <a:lstStyle/>
          <a:p>
            <a:fld id="{7A78B8C9-9F6F-0C47-B720-BB55BC594853}" type="datetimeFigureOut">
              <a:rPr lang="en-US" smtClean="0"/>
              <a:t>7/29/2020</a:t>
            </a:fld>
            <a:endParaRPr lang="en-US" dirty="0"/>
          </a:p>
        </p:txBody>
      </p:sp>
      <p:sp>
        <p:nvSpPr>
          <p:cNvPr id="5" name="Footer Placeholder 4">
            <a:extLst>
              <a:ext uri="{FF2B5EF4-FFF2-40B4-BE49-F238E27FC236}">
                <a16:creationId xmlns:a16="http://schemas.microsoft.com/office/drawing/2014/main" id="{46401F56-D3BF-F242-B796-F7CA801A1C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AC906C-838E-7844-B3A2-B133FF133F29}"/>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113917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D644-A414-E846-9DCC-F086DFA18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45961-2C2D-1047-8B6D-950AA9577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00C8F-851F-1044-91C8-DA3D76A2D46D}"/>
              </a:ext>
            </a:extLst>
          </p:cNvPr>
          <p:cNvSpPr>
            <a:spLocks noGrp="1"/>
          </p:cNvSpPr>
          <p:nvPr>
            <p:ph type="dt" sz="half" idx="10"/>
          </p:nvPr>
        </p:nvSpPr>
        <p:spPr/>
        <p:txBody>
          <a:bodyPr/>
          <a:lstStyle/>
          <a:p>
            <a:fld id="{7A78B8C9-9F6F-0C47-B720-BB55BC594853}" type="datetimeFigureOut">
              <a:rPr lang="en-US" smtClean="0"/>
              <a:t>7/29/2020</a:t>
            </a:fld>
            <a:endParaRPr lang="en-US" dirty="0"/>
          </a:p>
        </p:txBody>
      </p:sp>
      <p:sp>
        <p:nvSpPr>
          <p:cNvPr id="5" name="Footer Placeholder 4">
            <a:extLst>
              <a:ext uri="{FF2B5EF4-FFF2-40B4-BE49-F238E27FC236}">
                <a16:creationId xmlns:a16="http://schemas.microsoft.com/office/drawing/2014/main" id="{7B4F1420-3903-6F4F-AEBB-67A1E96D58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BADEDE-7246-F34D-B9D8-0A3F23504C3E}"/>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34075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6DC7-4132-9642-BB6F-0B2C3A449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58AE1F-90A3-FB46-BD5A-24E7001ACA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9A39E5-BDE5-1549-9977-EAB9FF8B7DA9}"/>
              </a:ext>
            </a:extLst>
          </p:cNvPr>
          <p:cNvSpPr>
            <a:spLocks noGrp="1"/>
          </p:cNvSpPr>
          <p:nvPr>
            <p:ph type="dt" sz="half" idx="10"/>
          </p:nvPr>
        </p:nvSpPr>
        <p:spPr/>
        <p:txBody>
          <a:bodyPr/>
          <a:lstStyle/>
          <a:p>
            <a:fld id="{7A78B8C9-9F6F-0C47-B720-BB55BC594853}" type="datetimeFigureOut">
              <a:rPr lang="en-US" smtClean="0"/>
              <a:t>7/29/2020</a:t>
            </a:fld>
            <a:endParaRPr lang="en-US" dirty="0"/>
          </a:p>
        </p:txBody>
      </p:sp>
      <p:sp>
        <p:nvSpPr>
          <p:cNvPr id="5" name="Footer Placeholder 4">
            <a:extLst>
              <a:ext uri="{FF2B5EF4-FFF2-40B4-BE49-F238E27FC236}">
                <a16:creationId xmlns:a16="http://schemas.microsoft.com/office/drawing/2014/main" id="{FE190736-6DE0-1647-A543-D0FD060CFC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D1DF4C-725D-BF4C-8634-C4E8A883C441}"/>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40204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E2A8-DD76-8C48-8478-7015A31BF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177A4-6C57-4848-AF98-07FE22AECD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494111-C097-EB46-99D5-16AD101C94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83D882-F9F0-5242-A4A4-1BDC451121B9}"/>
              </a:ext>
            </a:extLst>
          </p:cNvPr>
          <p:cNvSpPr>
            <a:spLocks noGrp="1"/>
          </p:cNvSpPr>
          <p:nvPr>
            <p:ph type="dt" sz="half" idx="10"/>
          </p:nvPr>
        </p:nvSpPr>
        <p:spPr/>
        <p:txBody>
          <a:bodyPr/>
          <a:lstStyle/>
          <a:p>
            <a:fld id="{7A78B8C9-9F6F-0C47-B720-BB55BC594853}" type="datetimeFigureOut">
              <a:rPr lang="en-US" smtClean="0"/>
              <a:t>7/29/2020</a:t>
            </a:fld>
            <a:endParaRPr lang="en-US" dirty="0"/>
          </a:p>
        </p:txBody>
      </p:sp>
      <p:sp>
        <p:nvSpPr>
          <p:cNvPr id="6" name="Footer Placeholder 5">
            <a:extLst>
              <a:ext uri="{FF2B5EF4-FFF2-40B4-BE49-F238E27FC236}">
                <a16:creationId xmlns:a16="http://schemas.microsoft.com/office/drawing/2014/main" id="{BA35B0E7-E67E-D44F-8AE8-2B7F4C42A0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AC8640-30E7-154B-A39B-4EC307BBB7E0}"/>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60694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6D4A-5EA2-D847-9C73-7B8C9E44ED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4E6D92-A8AF-6549-85C1-93ED6EB713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A7650-6548-1F42-9DD7-8CB8A8EE59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DCDF5D-E087-A843-B6AC-E33EE6B45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D19978-1525-A744-865A-E7F6DD15A5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381E17-D25B-2146-8DB0-14FDC3152D67}"/>
              </a:ext>
            </a:extLst>
          </p:cNvPr>
          <p:cNvSpPr>
            <a:spLocks noGrp="1"/>
          </p:cNvSpPr>
          <p:nvPr>
            <p:ph type="dt" sz="half" idx="10"/>
          </p:nvPr>
        </p:nvSpPr>
        <p:spPr/>
        <p:txBody>
          <a:bodyPr/>
          <a:lstStyle/>
          <a:p>
            <a:fld id="{7A78B8C9-9F6F-0C47-B720-BB55BC594853}" type="datetimeFigureOut">
              <a:rPr lang="en-US" smtClean="0"/>
              <a:t>7/29/2020</a:t>
            </a:fld>
            <a:endParaRPr lang="en-US" dirty="0"/>
          </a:p>
        </p:txBody>
      </p:sp>
      <p:sp>
        <p:nvSpPr>
          <p:cNvPr id="8" name="Footer Placeholder 7">
            <a:extLst>
              <a:ext uri="{FF2B5EF4-FFF2-40B4-BE49-F238E27FC236}">
                <a16:creationId xmlns:a16="http://schemas.microsoft.com/office/drawing/2014/main" id="{1D42B195-49F1-B14A-8A59-5B18986078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5085FD-8375-B54F-AC31-81D6637939E5}"/>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58618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C549-DB9F-684F-A4F9-45F5EDCDBF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6DF39F-08BA-914A-900A-5D1910E1142A}"/>
              </a:ext>
            </a:extLst>
          </p:cNvPr>
          <p:cNvSpPr>
            <a:spLocks noGrp="1"/>
          </p:cNvSpPr>
          <p:nvPr>
            <p:ph type="dt" sz="half" idx="10"/>
          </p:nvPr>
        </p:nvSpPr>
        <p:spPr/>
        <p:txBody>
          <a:bodyPr/>
          <a:lstStyle/>
          <a:p>
            <a:fld id="{7A78B8C9-9F6F-0C47-B720-BB55BC594853}" type="datetimeFigureOut">
              <a:rPr lang="en-US" smtClean="0"/>
              <a:t>7/29/2020</a:t>
            </a:fld>
            <a:endParaRPr lang="en-US" dirty="0"/>
          </a:p>
        </p:txBody>
      </p:sp>
      <p:sp>
        <p:nvSpPr>
          <p:cNvPr id="4" name="Footer Placeholder 3">
            <a:extLst>
              <a:ext uri="{FF2B5EF4-FFF2-40B4-BE49-F238E27FC236}">
                <a16:creationId xmlns:a16="http://schemas.microsoft.com/office/drawing/2014/main" id="{DF8AB220-5AFB-BE41-BF4E-24D41D1159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D723E1-879A-A940-8F90-802C16C4C9E7}"/>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36299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851911-AA18-9145-945D-3F10A551BFED}"/>
              </a:ext>
            </a:extLst>
          </p:cNvPr>
          <p:cNvSpPr>
            <a:spLocks noGrp="1"/>
          </p:cNvSpPr>
          <p:nvPr>
            <p:ph type="dt" sz="half" idx="10"/>
          </p:nvPr>
        </p:nvSpPr>
        <p:spPr/>
        <p:txBody>
          <a:bodyPr/>
          <a:lstStyle/>
          <a:p>
            <a:fld id="{7A78B8C9-9F6F-0C47-B720-BB55BC594853}" type="datetimeFigureOut">
              <a:rPr lang="en-US" smtClean="0"/>
              <a:t>7/29/2020</a:t>
            </a:fld>
            <a:endParaRPr lang="en-US" dirty="0"/>
          </a:p>
        </p:txBody>
      </p:sp>
      <p:sp>
        <p:nvSpPr>
          <p:cNvPr id="3" name="Footer Placeholder 2">
            <a:extLst>
              <a:ext uri="{FF2B5EF4-FFF2-40B4-BE49-F238E27FC236}">
                <a16:creationId xmlns:a16="http://schemas.microsoft.com/office/drawing/2014/main" id="{0CD0DF2D-11D3-E347-8406-3AFFCBED8D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78A3E9-8B94-7D4B-B2C9-33C94EADB3AA}"/>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39512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8639-CCE1-3148-8693-E7D81F189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11229C-6AD8-CB4C-9C1E-E018843C3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DEBE4B-D4F5-1B4B-9401-B996F1653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D19B9-B1BB-5248-9358-D2AE5B4B4163}"/>
              </a:ext>
            </a:extLst>
          </p:cNvPr>
          <p:cNvSpPr>
            <a:spLocks noGrp="1"/>
          </p:cNvSpPr>
          <p:nvPr>
            <p:ph type="dt" sz="half" idx="10"/>
          </p:nvPr>
        </p:nvSpPr>
        <p:spPr/>
        <p:txBody>
          <a:bodyPr/>
          <a:lstStyle/>
          <a:p>
            <a:fld id="{7A78B8C9-9F6F-0C47-B720-BB55BC594853}" type="datetimeFigureOut">
              <a:rPr lang="en-US" smtClean="0"/>
              <a:t>7/29/2020</a:t>
            </a:fld>
            <a:endParaRPr lang="en-US" dirty="0"/>
          </a:p>
        </p:txBody>
      </p:sp>
      <p:sp>
        <p:nvSpPr>
          <p:cNvPr id="6" name="Footer Placeholder 5">
            <a:extLst>
              <a:ext uri="{FF2B5EF4-FFF2-40B4-BE49-F238E27FC236}">
                <a16:creationId xmlns:a16="http://schemas.microsoft.com/office/drawing/2014/main" id="{5C80CBA8-F946-8F43-9BD2-F055CB577B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37E8CB-75B0-5143-972D-7C857933C733}"/>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88537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4B43-2117-894A-B682-E61897988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EB7EC9-75D0-1F47-A04D-9D56915D9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5A1F8A1-62F4-B040-A956-0BA43B35C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A5E92F-E1A2-EC45-AE02-95F4C09D074B}"/>
              </a:ext>
            </a:extLst>
          </p:cNvPr>
          <p:cNvSpPr>
            <a:spLocks noGrp="1"/>
          </p:cNvSpPr>
          <p:nvPr>
            <p:ph type="dt" sz="half" idx="10"/>
          </p:nvPr>
        </p:nvSpPr>
        <p:spPr/>
        <p:txBody>
          <a:bodyPr/>
          <a:lstStyle/>
          <a:p>
            <a:fld id="{7A78B8C9-9F6F-0C47-B720-BB55BC594853}" type="datetimeFigureOut">
              <a:rPr lang="en-US" smtClean="0"/>
              <a:t>7/29/2020</a:t>
            </a:fld>
            <a:endParaRPr lang="en-US" dirty="0"/>
          </a:p>
        </p:txBody>
      </p:sp>
      <p:sp>
        <p:nvSpPr>
          <p:cNvPr id="6" name="Footer Placeholder 5">
            <a:extLst>
              <a:ext uri="{FF2B5EF4-FFF2-40B4-BE49-F238E27FC236}">
                <a16:creationId xmlns:a16="http://schemas.microsoft.com/office/drawing/2014/main" id="{BC5731C2-D4A5-9740-930B-C44EAE7710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C47D3D-1055-F34B-A349-77522503AA21}"/>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63891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39B818-4529-DE43-9931-71C0E49C1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44E6D-FF2C-C742-A465-762A9D6B3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73F23-F995-EC42-86ED-6954BDA28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B8C9-9F6F-0C47-B720-BB55BC594853}" type="datetimeFigureOut">
              <a:rPr lang="en-US" smtClean="0"/>
              <a:t>7/29/2020</a:t>
            </a:fld>
            <a:endParaRPr lang="en-US" dirty="0"/>
          </a:p>
        </p:txBody>
      </p:sp>
      <p:sp>
        <p:nvSpPr>
          <p:cNvPr id="5" name="Footer Placeholder 4">
            <a:extLst>
              <a:ext uri="{FF2B5EF4-FFF2-40B4-BE49-F238E27FC236}">
                <a16:creationId xmlns:a16="http://schemas.microsoft.com/office/drawing/2014/main" id="{EA791D20-D06D-394B-8346-D4E29958D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B8F780-976F-CC4E-8B12-3028D116F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0F636-E28B-004A-8761-533B4F705868}" type="slidenum">
              <a:rPr lang="en-US" smtClean="0"/>
              <a:t>‹#›</a:t>
            </a:fld>
            <a:endParaRPr lang="en-US" dirty="0"/>
          </a:p>
        </p:txBody>
      </p:sp>
    </p:spTree>
    <p:extLst>
      <p:ext uri="{BB962C8B-B14F-4D97-AF65-F5344CB8AC3E}">
        <p14:creationId xmlns:p14="http://schemas.microsoft.com/office/powerpoint/2010/main" val="392451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9A98DCF8-0077-A84B-A780-4BB0FB7868BE}"/>
              </a:ext>
            </a:extLst>
          </p:cNvPr>
          <p:cNvPicPr>
            <a:picLocks noChangeAspect="1"/>
          </p:cNvPicPr>
          <p:nvPr/>
        </p:nvPicPr>
        <p:blipFill>
          <a:blip r:embed="rId2"/>
          <a:stretch>
            <a:fillRect/>
          </a:stretch>
        </p:blipFill>
        <p:spPr>
          <a:xfrm>
            <a:off x="-16330" y="-43882"/>
            <a:ext cx="12328071" cy="6934540"/>
          </a:xfrm>
          <a:prstGeom prst="rect">
            <a:avLst/>
          </a:prstGeom>
        </p:spPr>
      </p:pic>
      <p:pic>
        <p:nvPicPr>
          <p:cNvPr id="12" name="5 Imagen" descr="134748006-refresher-training-written-on-the-note-with-colorful-pencils-and-eraser-aside-on-wooden-desk-.jpg">
            <a:extLst>
              <a:ext uri="{FF2B5EF4-FFF2-40B4-BE49-F238E27FC236}">
                <a16:creationId xmlns:a16="http://schemas.microsoft.com/office/drawing/2014/main" id="{145391C6-E9DA-6745-8822-DF6CC36097D7}"/>
              </a:ext>
            </a:extLst>
          </p:cNvPr>
          <p:cNvPicPr>
            <a:picLocks noChangeAspect="1"/>
          </p:cNvPicPr>
          <p:nvPr/>
        </p:nvPicPr>
        <p:blipFill>
          <a:blip r:embed="rId3"/>
          <a:stretch>
            <a:fillRect/>
          </a:stretch>
        </p:blipFill>
        <p:spPr>
          <a:xfrm>
            <a:off x="3726766" y="2148207"/>
            <a:ext cx="5385288" cy="3587430"/>
          </a:xfrm>
          <a:prstGeom prst="rect">
            <a:avLst/>
          </a:prstGeom>
          <a:ln>
            <a:noFill/>
          </a:ln>
          <a:effectLst>
            <a:softEdge rad="112500"/>
          </a:effectLst>
        </p:spPr>
      </p:pic>
      <p:sp>
        <p:nvSpPr>
          <p:cNvPr id="13" name="Rectangle 12">
            <a:extLst>
              <a:ext uri="{FF2B5EF4-FFF2-40B4-BE49-F238E27FC236}">
                <a16:creationId xmlns:a16="http://schemas.microsoft.com/office/drawing/2014/main" id="{33C2BAF2-7CDF-A94D-A3E4-89255B1245CC}"/>
              </a:ext>
            </a:extLst>
          </p:cNvPr>
          <p:cNvSpPr/>
          <p:nvPr/>
        </p:nvSpPr>
        <p:spPr>
          <a:xfrm>
            <a:off x="4944684" y="291366"/>
            <a:ext cx="4534895" cy="830997"/>
          </a:xfrm>
          <a:prstGeom prst="rect">
            <a:avLst/>
          </a:prstGeom>
        </p:spPr>
        <p:txBody>
          <a:bodyPr wrap="none">
            <a:spAutoFit/>
          </a:bodyPr>
          <a:lstStyle/>
          <a:p>
            <a:pPr algn="ctr"/>
            <a:r>
              <a:rPr lang="en-US" sz="4800" dirty="0">
                <a:solidFill>
                  <a:schemeClr val="bg1"/>
                </a:solidFill>
                <a:latin typeface="Calibri" panose="020F0502020204030204" pitchFamily="34" charset="0"/>
                <a:cs typeface="Calibri" panose="020F0502020204030204" pitchFamily="34" charset="0"/>
              </a:rPr>
              <a:t>Quality Refresher</a:t>
            </a:r>
          </a:p>
        </p:txBody>
      </p:sp>
      <p:cxnSp>
        <p:nvCxnSpPr>
          <p:cNvPr id="6" name="Straight Connector 5">
            <a:extLst>
              <a:ext uri="{FF2B5EF4-FFF2-40B4-BE49-F238E27FC236}">
                <a16:creationId xmlns:a16="http://schemas.microsoft.com/office/drawing/2014/main" id="{5B29125D-6079-5D44-8D43-FCE37C20B5DE}"/>
              </a:ext>
            </a:extLst>
          </p:cNvPr>
          <p:cNvCxnSpPr/>
          <p:nvPr/>
        </p:nvCxnSpPr>
        <p:spPr>
          <a:xfrm>
            <a:off x="3726766" y="2024743"/>
            <a:ext cx="538528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C92EA6DD-7936-7249-927D-DC5C6E6DEADA}"/>
              </a:ext>
            </a:extLst>
          </p:cNvPr>
          <p:cNvCxnSpPr/>
          <p:nvPr/>
        </p:nvCxnSpPr>
        <p:spPr>
          <a:xfrm>
            <a:off x="3726766" y="5889171"/>
            <a:ext cx="538528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B27FE000-7F26-2349-BBFB-BCE8A02C0923}"/>
              </a:ext>
            </a:extLst>
          </p:cNvPr>
          <p:cNvCxnSpPr>
            <a:cxnSpLocks/>
          </p:cNvCxnSpPr>
          <p:nvPr/>
        </p:nvCxnSpPr>
        <p:spPr>
          <a:xfrm>
            <a:off x="3624922" y="3189514"/>
            <a:ext cx="0" cy="1741714"/>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2A0FB2C1-CC66-7649-8E93-19DA0B9C7439}"/>
              </a:ext>
            </a:extLst>
          </p:cNvPr>
          <p:cNvCxnSpPr>
            <a:cxnSpLocks/>
          </p:cNvCxnSpPr>
          <p:nvPr/>
        </p:nvCxnSpPr>
        <p:spPr>
          <a:xfrm>
            <a:off x="9209294" y="3080657"/>
            <a:ext cx="0" cy="1741714"/>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8069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662BF66F-F075-4AEE-8221-00F8CAEB92CD}"/>
              </a:ext>
            </a:extLst>
          </p:cNvPr>
          <p:cNvPicPr>
            <a:picLocks noChangeAspect="1"/>
          </p:cNvPicPr>
          <p:nvPr/>
        </p:nvPicPr>
        <p:blipFill>
          <a:blip r:embed="rId3"/>
          <a:stretch>
            <a:fillRect/>
          </a:stretch>
        </p:blipFill>
        <p:spPr>
          <a:xfrm>
            <a:off x="5312471" y="354330"/>
            <a:ext cx="5377832" cy="5847827"/>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4079DA86-CC2E-4E77-975A-781F2C652583}"/>
              </a:ext>
            </a:extLst>
          </p:cNvPr>
          <p:cNvSpPr txBox="1">
            <a:spLocks/>
          </p:cNvSpPr>
          <p:nvPr/>
        </p:nvSpPr>
        <p:spPr>
          <a:xfrm>
            <a:off x="3255071" y="1926155"/>
            <a:ext cx="1885950" cy="4159179"/>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In this image we can find the different options for the types of errors or issues the customer could have with the cable box, channels, audio, remote control and more.</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a:p>
            <a:pPr marL="182880" marR="0" lvl="0" indent="-182880" algn="l" defTabSz="914400" rtl="0" eaLnBrk="1" fontAlgn="auto" latinLnBrk="0" hangingPunct="1">
              <a:lnSpc>
                <a:spcPct val="120000"/>
              </a:lnSpc>
              <a:spcBef>
                <a:spcPts val="900"/>
              </a:spcBef>
              <a:spcAft>
                <a:spcPts val="0"/>
              </a:spcAft>
              <a:buClr>
                <a:srgbClr val="000000">
                  <a:lumMod val="85000"/>
                  <a:lumOff val="15000"/>
                </a:srgbClr>
              </a:buClr>
              <a:buSzTx/>
              <a:buFontTx/>
              <a:buChar char="-"/>
              <a:tabLst/>
              <a:defRPr/>
            </a:pP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p:txBody>
      </p:sp>
    </p:spTree>
    <p:extLst>
      <p:ext uri="{BB962C8B-B14F-4D97-AF65-F5344CB8AC3E}">
        <p14:creationId xmlns:p14="http://schemas.microsoft.com/office/powerpoint/2010/main" val="233250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5AEB4-2B74-47A7-98E2-51C5E20FB5E9}"/>
              </a:ext>
            </a:extLst>
          </p:cNvPr>
          <p:cNvPicPr>
            <a:picLocks noChangeAspect="1"/>
          </p:cNvPicPr>
          <p:nvPr/>
        </p:nvPicPr>
        <p:blipFill>
          <a:blip r:embed="rId3"/>
          <a:stretch>
            <a:fillRect/>
          </a:stretch>
        </p:blipFill>
        <p:spPr>
          <a:xfrm>
            <a:off x="0" y="1303"/>
            <a:ext cx="12192000" cy="6855394"/>
          </a:xfrm>
          <a:prstGeom prst="rect">
            <a:avLst/>
          </a:prstGeom>
        </p:spPr>
      </p:pic>
      <p:sp>
        <p:nvSpPr>
          <p:cNvPr id="8" name="Content Placeholder 2">
            <a:extLst>
              <a:ext uri="{FF2B5EF4-FFF2-40B4-BE49-F238E27FC236}">
                <a16:creationId xmlns:a16="http://schemas.microsoft.com/office/drawing/2014/main" id="{AE08D68C-F5DF-44D0-B268-FAEEBA45FD44}"/>
              </a:ext>
            </a:extLst>
          </p:cNvPr>
          <p:cNvSpPr txBox="1">
            <a:spLocks/>
          </p:cNvSpPr>
          <p:nvPr/>
        </p:nvSpPr>
        <p:spPr>
          <a:xfrm>
            <a:off x="3162301" y="228602"/>
            <a:ext cx="4011930" cy="2708910"/>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ü"/>
              <a:tabLst/>
              <a:defRPr/>
            </a:pPr>
            <a:r>
              <a:rPr lang="en-US" dirty="0">
                <a:solidFill>
                  <a:schemeClr val="bg1"/>
                </a:solidFill>
                <a:latin typeface="Sagona Book" panose="02020404030301010803"/>
              </a:rPr>
              <a:t>The Cable box control will help us to change channels, turn Off /On the box, reboot it, and more. (</a:t>
            </a:r>
            <a:r>
              <a:rPr lang="en-US" dirty="0">
                <a:latin typeface="Sagona Book" panose="02020404030301010803"/>
              </a:rPr>
              <a:t>This Widget works with Samsung and Scientific Atlanta boxes only</a:t>
            </a:r>
            <a:r>
              <a:rPr lang="en-US" dirty="0">
                <a:solidFill>
                  <a:schemeClr val="bg1"/>
                </a:solidFill>
                <a:latin typeface="Sagona Book" panose="02020404030301010803"/>
              </a:rPr>
              <a:t>). </a:t>
            </a:r>
            <a:r>
              <a:rPr lang="en-US" dirty="0">
                <a:solidFill>
                  <a:srgbClr val="92D050"/>
                </a:solidFill>
                <a:latin typeface="Sagona Book" panose="02020404030301010803"/>
              </a:rPr>
              <a:t>Not Compatible with the Altice One</a:t>
            </a: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ü"/>
              <a:tabLst/>
              <a:defRPr/>
            </a:pPr>
            <a:r>
              <a:rPr lang="en-US" dirty="0">
                <a:solidFill>
                  <a:schemeClr val="bg1"/>
                </a:solidFill>
                <a:latin typeface="Sagona Book" panose="02020404030301010803"/>
              </a:rPr>
              <a:t> We use the Channel Lineup to identify if the channel that is having issues is within the package that the customer has. </a:t>
            </a: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ü"/>
              <a:tabLst/>
              <a:defRPr/>
            </a:pPr>
            <a:endParaRPr lang="en-US" dirty="0">
              <a:solidFill>
                <a:schemeClr val="bg1"/>
              </a:solidFill>
              <a:latin typeface="Sagona Book" panose="02020404030301010803"/>
            </a:endParaRP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ü"/>
              <a:tabLst/>
              <a:defRPr/>
            </a:pPr>
            <a:endParaRPr lang="en-US" dirty="0">
              <a:solidFill>
                <a:schemeClr val="bg1"/>
              </a:solidFill>
              <a:latin typeface="Sagona Book" panose="02020404030301010803"/>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a:p>
            <a:pPr marL="182880" marR="0" lvl="0" indent="-182880" algn="l" defTabSz="914400" rtl="0" eaLnBrk="1" fontAlgn="auto" latinLnBrk="0" hangingPunct="1">
              <a:lnSpc>
                <a:spcPct val="120000"/>
              </a:lnSpc>
              <a:spcBef>
                <a:spcPts val="900"/>
              </a:spcBef>
              <a:spcAft>
                <a:spcPts val="0"/>
              </a:spcAft>
              <a:buClr>
                <a:srgbClr val="000000">
                  <a:lumMod val="85000"/>
                  <a:lumOff val="15000"/>
                </a:srgbClr>
              </a:buClr>
              <a:buSzTx/>
              <a:buFontTx/>
              <a:buChar char="-"/>
              <a:tabLst/>
              <a:defRPr/>
            </a:pP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7DEA70DB-D639-4013-B556-D24CDA443B12}"/>
              </a:ext>
            </a:extLst>
          </p:cNvPr>
          <p:cNvPicPr>
            <a:picLocks noChangeAspect="1"/>
          </p:cNvPicPr>
          <p:nvPr/>
        </p:nvPicPr>
        <p:blipFill>
          <a:blip r:embed="rId4"/>
          <a:stretch>
            <a:fillRect/>
          </a:stretch>
        </p:blipFill>
        <p:spPr>
          <a:xfrm>
            <a:off x="7360921" y="697230"/>
            <a:ext cx="3966849" cy="1413641"/>
          </a:xfrm>
          <a:prstGeom prst="rect">
            <a:avLst/>
          </a:prstGeom>
          <a:ln>
            <a:noFill/>
          </a:ln>
          <a:effectLst>
            <a:outerShdw blurRad="292100" dist="139700" dir="2700000" algn="tl" rotWithShape="0">
              <a:srgbClr val="333333">
                <a:alpha val="65000"/>
              </a:srgbClr>
            </a:outerShdw>
          </a:effectLst>
        </p:spPr>
      </p:pic>
      <p:pic>
        <p:nvPicPr>
          <p:cNvPr id="6" name="Picture 5" descr="A screenshot of a video game&#10;&#10;Description automatically generated">
            <a:extLst>
              <a:ext uri="{FF2B5EF4-FFF2-40B4-BE49-F238E27FC236}">
                <a16:creationId xmlns:a16="http://schemas.microsoft.com/office/drawing/2014/main" id="{F8E82D46-CFFA-4138-B987-145F55522104}"/>
              </a:ext>
            </a:extLst>
          </p:cNvPr>
          <p:cNvPicPr>
            <a:picLocks noChangeAspect="1"/>
          </p:cNvPicPr>
          <p:nvPr/>
        </p:nvPicPr>
        <p:blipFill>
          <a:blip r:embed="rId5"/>
          <a:stretch>
            <a:fillRect/>
          </a:stretch>
        </p:blipFill>
        <p:spPr>
          <a:xfrm>
            <a:off x="5532120" y="2509514"/>
            <a:ext cx="6247983" cy="3948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016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5AEB4-2B74-47A7-98E2-51C5E20FB5E9}"/>
              </a:ext>
            </a:extLst>
          </p:cNvPr>
          <p:cNvPicPr>
            <a:picLocks noChangeAspect="1"/>
          </p:cNvPicPr>
          <p:nvPr/>
        </p:nvPicPr>
        <p:blipFill>
          <a:blip r:embed="rId2"/>
          <a:stretch>
            <a:fillRect/>
          </a:stretch>
        </p:blipFill>
        <p:spPr>
          <a:xfrm>
            <a:off x="0" y="1303"/>
            <a:ext cx="12192000" cy="6855394"/>
          </a:xfrm>
          <a:prstGeom prst="rect">
            <a:avLst/>
          </a:prstGeom>
        </p:spPr>
      </p:pic>
      <p:sp>
        <p:nvSpPr>
          <p:cNvPr id="8" name="Content Placeholder 2">
            <a:extLst>
              <a:ext uri="{FF2B5EF4-FFF2-40B4-BE49-F238E27FC236}">
                <a16:creationId xmlns:a16="http://schemas.microsoft.com/office/drawing/2014/main" id="{AE08D68C-F5DF-44D0-B268-FAEEBA45FD44}"/>
              </a:ext>
            </a:extLst>
          </p:cNvPr>
          <p:cNvSpPr txBox="1">
            <a:spLocks/>
          </p:cNvSpPr>
          <p:nvPr/>
        </p:nvSpPr>
        <p:spPr>
          <a:xfrm>
            <a:off x="3348991" y="817937"/>
            <a:ext cx="5509260" cy="633673"/>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sz="1800" dirty="0">
                <a:solidFill>
                  <a:schemeClr val="bg1"/>
                </a:solidFill>
                <a:latin typeface="Sagona Book" panose="02020404030301010803"/>
              </a:rPr>
              <a:t>Where do we find the Channel Lineup? </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a:p>
            <a:pPr marL="182880" marR="0" lvl="0" indent="-182880" algn="l" defTabSz="914400" rtl="0" eaLnBrk="1" fontAlgn="auto" latinLnBrk="0" hangingPunct="1">
              <a:lnSpc>
                <a:spcPct val="120000"/>
              </a:lnSpc>
              <a:spcBef>
                <a:spcPts val="900"/>
              </a:spcBef>
              <a:spcAft>
                <a:spcPts val="0"/>
              </a:spcAft>
              <a:buClr>
                <a:srgbClr val="000000">
                  <a:lumMod val="85000"/>
                  <a:lumOff val="15000"/>
                </a:srgbClr>
              </a:buClr>
              <a:buSzTx/>
              <a:buFontTx/>
              <a:buChar char="-"/>
              <a:tabLst/>
              <a:defRPr/>
            </a:pP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p:txBody>
      </p:sp>
      <p:pic>
        <p:nvPicPr>
          <p:cNvPr id="14" name="Picture 13" descr="A screenshot of a cell phone&#10;&#10;Description automatically generated">
            <a:extLst>
              <a:ext uri="{FF2B5EF4-FFF2-40B4-BE49-F238E27FC236}">
                <a16:creationId xmlns:a16="http://schemas.microsoft.com/office/drawing/2014/main" id="{B0501DAC-A9FA-4634-BC93-F0597AC71115}"/>
              </a:ext>
            </a:extLst>
          </p:cNvPr>
          <p:cNvPicPr>
            <a:picLocks noChangeAspect="1"/>
          </p:cNvPicPr>
          <p:nvPr/>
        </p:nvPicPr>
        <p:blipFill>
          <a:blip r:embed="rId3"/>
          <a:stretch>
            <a:fillRect/>
          </a:stretch>
        </p:blipFill>
        <p:spPr>
          <a:xfrm>
            <a:off x="3348991" y="1514902"/>
            <a:ext cx="7284721" cy="38281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262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5AEB4-2B74-47A7-98E2-51C5E20FB5E9}"/>
              </a:ext>
            </a:extLst>
          </p:cNvPr>
          <p:cNvPicPr>
            <a:picLocks noChangeAspect="1"/>
          </p:cNvPicPr>
          <p:nvPr/>
        </p:nvPicPr>
        <p:blipFill>
          <a:blip r:embed="rId3"/>
          <a:stretch>
            <a:fillRect/>
          </a:stretch>
        </p:blipFill>
        <p:spPr>
          <a:xfrm>
            <a:off x="0" y="1303"/>
            <a:ext cx="12192000" cy="6855394"/>
          </a:xfrm>
          <a:prstGeom prst="rect">
            <a:avLst/>
          </a:prstGeom>
        </p:spPr>
      </p:pic>
      <p:sp>
        <p:nvSpPr>
          <p:cNvPr id="7" name="Title 1">
            <a:extLst>
              <a:ext uri="{FF2B5EF4-FFF2-40B4-BE49-F238E27FC236}">
                <a16:creationId xmlns:a16="http://schemas.microsoft.com/office/drawing/2014/main" id="{1AFC4E2C-6C6A-44F7-9873-FB4A15BB244A}"/>
              </a:ext>
            </a:extLst>
          </p:cNvPr>
          <p:cNvSpPr txBox="1">
            <a:spLocks/>
          </p:cNvSpPr>
          <p:nvPr/>
        </p:nvSpPr>
        <p:spPr>
          <a:xfrm>
            <a:off x="3486150" y="540521"/>
            <a:ext cx="7776210" cy="6976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Modify Services</a:t>
            </a:r>
          </a:p>
        </p:txBody>
      </p:sp>
      <p:sp>
        <p:nvSpPr>
          <p:cNvPr id="8" name="Content Placeholder 2">
            <a:extLst>
              <a:ext uri="{FF2B5EF4-FFF2-40B4-BE49-F238E27FC236}">
                <a16:creationId xmlns:a16="http://schemas.microsoft.com/office/drawing/2014/main" id="{AE08D68C-F5DF-44D0-B268-FAEEBA45FD44}"/>
              </a:ext>
            </a:extLst>
          </p:cNvPr>
          <p:cNvSpPr txBox="1">
            <a:spLocks/>
          </p:cNvSpPr>
          <p:nvPr/>
        </p:nvSpPr>
        <p:spPr>
          <a:xfrm>
            <a:off x="3257552" y="1602208"/>
            <a:ext cx="3418258" cy="4192802"/>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When a customer request a downgrade, upgrade, add or remove DVR service we need to go to ‘’Modify Services’’ after doing our CPNI Security Process to complete any change on the account. Keep in mind, that we can also confirm customer’s services in this tab.</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lang="en-US" dirty="0">
              <a:solidFill>
                <a:schemeClr val="bg1"/>
              </a:solidFill>
              <a:latin typeface="Sagona Book" panose="02020404030301010803"/>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We will find the Monthly Rate without taxes within Modify Services, it’s located in the ‘’Recurring Charges’’ in the left side. </a:t>
            </a: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p:txBody>
      </p:sp>
      <p:pic>
        <p:nvPicPr>
          <p:cNvPr id="6" name="Picture 5" descr="A screenshot of a cell phone&#10;&#10;Description automatically generated">
            <a:extLst>
              <a:ext uri="{FF2B5EF4-FFF2-40B4-BE49-F238E27FC236}">
                <a16:creationId xmlns:a16="http://schemas.microsoft.com/office/drawing/2014/main" id="{B8E519A3-2203-4B86-AC35-744AC183B044}"/>
              </a:ext>
            </a:extLst>
          </p:cNvPr>
          <p:cNvPicPr>
            <a:picLocks noChangeAspect="1"/>
          </p:cNvPicPr>
          <p:nvPr/>
        </p:nvPicPr>
        <p:blipFill>
          <a:blip r:embed="rId4"/>
          <a:stretch>
            <a:fillRect/>
          </a:stretch>
        </p:blipFill>
        <p:spPr>
          <a:xfrm>
            <a:off x="6835140" y="2573540"/>
            <a:ext cx="5197529" cy="2352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681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5AEB4-2B74-47A7-98E2-51C5E20FB5E9}"/>
              </a:ext>
            </a:extLst>
          </p:cNvPr>
          <p:cNvPicPr>
            <a:picLocks noChangeAspect="1"/>
          </p:cNvPicPr>
          <p:nvPr/>
        </p:nvPicPr>
        <p:blipFill>
          <a:blip r:embed="rId3"/>
          <a:stretch>
            <a:fillRect/>
          </a:stretch>
        </p:blipFill>
        <p:spPr>
          <a:xfrm>
            <a:off x="0" y="1303"/>
            <a:ext cx="12192000" cy="6855394"/>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18DF3C09-6929-46F3-B312-72C0018A2D26}"/>
              </a:ext>
            </a:extLst>
          </p:cNvPr>
          <p:cNvPicPr>
            <a:picLocks noChangeAspect="1"/>
          </p:cNvPicPr>
          <p:nvPr/>
        </p:nvPicPr>
        <p:blipFill>
          <a:blip r:embed="rId4"/>
          <a:stretch>
            <a:fillRect/>
          </a:stretch>
        </p:blipFill>
        <p:spPr>
          <a:xfrm>
            <a:off x="3228589" y="514350"/>
            <a:ext cx="8096369" cy="5635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244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8A2-59BC-4E60-A685-5B72EE358486}"/>
              </a:ext>
            </a:extLst>
          </p:cNvPr>
          <p:cNvSpPr>
            <a:spLocks noGrp="1"/>
          </p:cNvSpPr>
          <p:nvPr>
            <p:ph type="title"/>
          </p:nvPr>
        </p:nvSpPr>
        <p:spPr/>
        <p:txBody>
          <a:bodyPr/>
          <a:lstStyle/>
          <a:p>
            <a:endParaRPr lang="en-US" dirty="0"/>
          </a:p>
        </p:txBody>
      </p:sp>
      <p:pic>
        <p:nvPicPr>
          <p:cNvPr id="5" name="Picture 4" descr="A screenshot of a cell phone&#10;&#10;Description automatically generated">
            <a:extLst>
              <a:ext uri="{FF2B5EF4-FFF2-40B4-BE49-F238E27FC236}">
                <a16:creationId xmlns:a16="http://schemas.microsoft.com/office/drawing/2014/main" id="{82393E39-FF8F-400D-8EBB-572A70994885}"/>
              </a:ext>
            </a:extLst>
          </p:cNvPr>
          <p:cNvPicPr>
            <a:picLocks noChangeAspect="1"/>
          </p:cNvPicPr>
          <p:nvPr/>
        </p:nvPicPr>
        <p:blipFill>
          <a:blip r:embed="rId2"/>
          <a:stretch>
            <a:fillRect/>
          </a:stretch>
        </p:blipFill>
        <p:spPr>
          <a:xfrm>
            <a:off x="-137829" y="-44718"/>
            <a:ext cx="12474699" cy="7017018"/>
          </a:xfrm>
          <a:prstGeom prst="rect">
            <a:avLst/>
          </a:prstGeom>
        </p:spPr>
      </p:pic>
      <p:sp>
        <p:nvSpPr>
          <p:cNvPr id="7" name="Rectangle 6">
            <a:extLst>
              <a:ext uri="{FF2B5EF4-FFF2-40B4-BE49-F238E27FC236}">
                <a16:creationId xmlns:a16="http://schemas.microsoft.com/office/drawing/2014/main" id="{1B06B542-4DA2-484C-AC89-7A24F05C9ADC}"/>
              </a:ext>
            </a:extLst>
          </p:cNvPr>
          <p:cNvSpPr/>
          <p:nvPr/>
        </p:nvSpPr>
        <p:spPr>
          <a:xfrm>
            <a:off x="3484098" y="1356456"/>
            <a:ext cx="8417170" cy="2554545"/>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rPr>
              <a:t>Probing Questions.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Cable box images in KDB.</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Tool Usage. (ITT, Cable Box Control, Outage Board, Channel Lineup).</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Modify Services.</a:t>
            </a:r>
          </a:p>
          <a:p>
            <a:endParaRPr lang="en-US" sz="2000" dirty="0">
              <a:solidFill>
                <a:schemeClr val="bg1"/>
              </a:solidFill>
              <a:latin typeface="Calibri" panose="020F0502020204030204" pitchFamily="34" charset="0"/>
              <a:ea typeface="Cambria" pitchFamily="18" charset="0"/>
              <a:cs typeface="Calibri" panose="020F0502020204030204" pitchFamily="34" charset="0"/>
            </a:endParaRPr>
          </a:p>
        </p:txBody>
      </p:sp>
      <p:sp>
        <p:nvSpPr>
          <p:cNvPr id="9" name="Rectangle 8">
            <a:extLst>
              <a:ext uri="{FF2B5EF4-FFF2-40B4-BE49-F238E27FC236}">
                <a16:creationId xmlns:a16="http://schemas.microsoft.com/office/drawing/2014/main" id="{CDC8356D-D00C-4F2F-9608-F96B9C5756B8}"/>
              </a:ext>
            </a:extLst>
          </p:cNvPr>
          <p:cNvSpPr/>
          <p:nvPr/>
        </p:nvSpPr>
        <p:spPr>
          <a:xfrm>
            <a:off x="4468837" y="258118"/>
            <a:ext cx="6096000" cy="707886"/>
          </a:xfrm>
          <a:prstGeom prst="rect">
            <a:avLst/>
          </a:prstGeom>
        </p:spPr>
        <p:txBody>
          <a:bodyPr>
            <a:spAutoFit/>
          </a:bodyPr>
          <a:lstStyle/>
          <a:p>
            <a:pPr algn="ctr">
              <a:buNone/>
            </a:pPr>
            <a:r>
              <a:rPr lang="en-US" sz="4000" dirty="0">
                <a:solidFill>
                  <a:schemeClr val="bg1"/>
                </a:solidFill>
                <a:latin typeface="Calibri" panose="020F0502020204030204" pitchFamily="34" charset="0"/>
                <a:cs typeface="Calibri" panose="020F0502020204030204" pitchFamily="34" charset="0"/>
              </a:rPr>
              <a:t>Video:</a:t>
            </a:r>
            <a:endParaRPr lang="en-US" sz="3600" dirty="0">
              <a:solidFill>
                <a:schemeClr val="bg1"/>
              </a:solidFill>
              <a:latin typeface="Calibri" panose="020F0502020204030204" pitchFamily="34" charset="0"/>
              <a:cs typeface="Calibri" panose="020F0502020204030204" pitchFamily="34" charset="0"/>
            </a:endParaRPr>
          </a:p>
        </p:txBody>
      </p:sp>
      <p:pic>
        <p:nvPicPr>
          <p:cNvPr id="15" name="Content Placeholder 14" descr="A picture containing toy&#10;&#10;Description automatically generated">
            <a:extLst>
              <a:ext uri="{FF2B5EF4-FFF2-40B4-BE49-F238E27FC236}">
                <a16:creationId xmlns:a16="http://schemas.microsoft.com/office/drawing/2014/main" id="{07F3357B-9A56-4033-92EC-BEDCF82895EE}"/>
              </a:ext>
            </a:extLst>
          </p:cNvPr>
          <p:cNvPicPr>
            <a:picLocks noGrp="1" noChangeAspect="1"/>
          </p:cNvPicPr>
          <p:nvPr>
            <p:ph idx="1"/>
          </p:nvPr>
        </p:nvPicPr>
        <p:blipFill>
          <a:blip r:embed="rId3"/>
          <a:stretch>
            <a:fillRect/>
          </a:stretch>
        </p:blipFill>
        <p:spPr>
          <a:xfrm>
            <a:off x="8572500" y="2980382"/>
            <a:ext cx="3619500" cy="3619500"/>
          </a:xfrm>
        </p:spPr>
      </p:pic>
    </p:spTree>
    <p:extLst>
      <p:ext uri="{BB962C8B-B14F-4D97-AF65-F5344CB8AC3E}">
        <p14:creationId xmlns:p14="http://schemas.microsoft.com/office/powerpoint/2010/main" val="35281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5AEB4-2B74-47A7-98E2-51C5E20FB5E9}"/>
              </a:ext>
            </a:extLst>
          </p:cNvPr>
          <p:cNvPicPr>
            <a:picLocks noChangeAspect="1"/>
          </p:cNvPicPr>
          <p:nvPr/>
        </p:nvPicPr>
        <p:blipFill>
          <a:blip r:embed="rId2"/>
          <a:stretch>
            <a:fillRect/>
          </a:stretch>
        </p:blipFill>
        <p:spPr>
          <a:xfrm>
            <a:off x="0" y="1303"/>
            <a:ext cx="12192000" cy="6855394"/>
          </a:xfrm>
          <a:prstGeom prst="rect">
            <a:avLst/>
          </a:prstGeom>
        </p:spPr>
      </p:pic>
      <p:pic>
        <p:nvPicPr>
          <p:cNvPr id="5" name="Picture 4">
            <a:extLst>
              <a:ext uri="{FF2B5EF4-FFF2-40B4-BE49-F238E27FC236}">
                <a16:creationId xmlns:a16="http://schemas.microsoft.com/office/drawing/2014/main" id="{77B08F4F-11C8-4CB1-9B71-CC408C0896DA}"/>
              </a:ext>
            </a:extLst>
          </p:cNvPr>
          <p:cNvPicPr>
            <a:picLocks noChangeAspect="1"/>
          </p:cNvPicPr>
          <p:nvPr/>
        </p:nvPicPr>
        <p:blipFill>
          <a:blip r:embed="rId3"/>
          <a:stretch>
            <a:fillRect/>
          </a:stretch>
        </p:blipFill>
        <p:spPr>
          <a:xfrm>
            <a:off x="9786047" y="4130286"/>
            <a:ext cx="2213364" cy="2213364"/>
          </a:xfrm>
          <a:prstGeom prst="ellipse">
            <a:avLst/>
          </a:prstGeom>
          <a:ln>
            <a:noFill/>
          </a:ln>
          <a:effectLst>
            <a:softEdge rad="112500"/>
          </a:effectLst>
        </p:spPr>
      </p:pic>
      <p:sp>
        <p:nvSpPr>
          <p:cNvPr id="7" name="Title 1">
            <a:extLst>
              <a:ext uri="{FF2B5EF4-FFF2-40B4-BE49-F238E27FC236}">
                <a16:creationId xmlns:a16="http://schemas.microsoft.com/office/drawing/2014/main" id="{1AFC4E2C-6C6A-44F7-9873-FB4A15BB244A}"/>
              </a:ext>
            </a:extLst>
          </p:cNvPr>
          <p:cNvSpPr txBox="1">
            <a:spLocks/>
          </p:cNvSpPr>
          <p:nvPr/>
        </p:nvSpPr>
        <p:spPr>
          <a:xfrm>
            <a:off x="3348990" y="588844"/>
            <a:ext cx="7776210" cy="91188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Probing Questions</a:t>
            </a:r>
          </a:p>
        </p:txBody>
      </p:sp>
      <p:sp>
        <p:nvSpPr>
          <p:cNvPr id="8" name="Content Placeholder 2">
            <a:extLst>
              <a:ext uri="{FF2B5EF4-FFF2-40B4-BE49-F238E27FC236}">
                <a16:creationId xmlns:a16="http://schemas.microsoft.com/office/drawing/2014/main" id="{AE08D68C-F5DF-44D0-B268-FAEEBA45FD44}"/>
              </a:ext>
            </a:extLst>
          </p:cNvPr>
          <p:cNvSpPr txBox="1">
            <a:spLocks/>
          </p:cNvSpPr>
          <p:nvPr/>
        </p:nvSpPr>
        <p:spPr>
          <a:xfrm>
            <a:off x="3348990" y="1800917"/>
            <a:ext cx="6485467" cy="3632643"/>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82880" marR="0" lvl="0" indent="-182880" algn="l" defTabSz="914400" rtl="0" eaLnBrk="1" fontAlgn="auto" latinLnBrk="0" hangingPunct="1">
              <a:lnSpc>
                <a:spcPct val="120000"/>
              </a:lnSpc>
              <a:spcBef>
                <a:spcPts val="900"/>
              </a:spcBef>
              <a:spcAft>
                <a:spcPts val="0"/>
              </a:spcAft>
              <a:buClr>
                <a:srgbClr val="000000">
                  <a:lumMod val="85000"/>
                  <a:lumOff val="15000"/>
                </a:srgbClr>
              </a:buClr>
              <a:buSzTx/>
              <a:buFont typeface="Garamond" pitchFamily="18" charset="0"/>
              <a:buChar char="◦"/>
              <a:tabLst/>
              <a:defRPr/>
            </a:pP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The Probing Questions are a way to quickly identify customer’s issues. One of the first things that we need to ask the customer when they express an inconvenience is: </a:t>
            </a:r>
            <a:r>
              <a:rPr lang="en-US" dirty="0">
                <a:solidFill>
                  <a:schemeClr val="bg1"/>
                </a:solidFill>
                <a:latin typeface="Sagona Book" panose="02020404030301010803"/>
              </a:rPr>
              <a:t>S</a:t>
            </a:r>
            <a:r>
              <a:rPr kumimoji="0" lang="en-US" sz="1400" b="0" i="0" u="none" strike="noStrike" kern="1200" cap="none" spc="0" normalizeH="0" baseline="0" noProof="0" dirty="0" err="1">
                <a:ln>
                  <a:noFill/>
                </a:ln>
                <a:solidFill>
                  <a:schemeClr val="bg1"/>
                </a:solidFill>
                <a:effectLst/>
                <a:uLnTx/>
                <a:uFillTx/>
                <a:latin typeface="Sagona Book" panose="02020404030301010803"/>
                <a:ea typeface="+mn-ea"/>
                <a:cs typeface="+mn-cs"/>
              </a:rPr>
              <a:t>ince</a:t>
            </a: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 when are they having the issue</a:t>
            </a:r>
            <a:r>
              <a:rPr lang="en-US" dirty="0">
                <a:solidFill>
                  <a:schemeClr val="bg1"/>
                </a:solidFill>
                <a:latin typeface="Sagona Book" panose="02020404030301010803"/>
              </a:rPr>
              <a:t>?.</a:t>
            </a: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 The next questions would be:</a:t>
            </a:r>
          </a:p>
          <a:p>
            <a:pPr marL="182880" marR="0" lvl="0" indent="-182880" algn="l" defTabSz="914400" rtl="0" eaLnBrk="1" fontAlgn="auto" latinLnBrk="0" hangingPunct="1">
              <a:lnSpc>
                <a:spcPct val="120000"/>
              </a:lnSpc>
              <a:spcBef>
                <a:spcPts val="900"/>
              </a:spcBef>
              <a:spcAft>
                <a:spcPts val="0"/>
              </a:spcAft>
              <a:buClr>
                <a:srgbClr val="000000">
                  <a:lumMod val="85000"/>
                  <a:lumOff val="15000"/>
                </a:srgbClr>
              </a:buClr>
              <a:buSzTx/>
              <a:buFontTx/>
              <a:buChar char="-"/>
              <a:tabLst/>
              <a:defRPr/>
            </a:pP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What do you see on your TV/Cable box screen?</a:t>
            </a:r>
          </a:p>
          <a:p>
            <a:pPr marL="182880" marR="0" lvl="0" indent="-182880" algn="l" defTabSz="914400" rtl="0" eaLnBrk="1" fontAlgn="auto" latinLnBrk="0" hangingPunct="1">
              <a:lnSpc>
                <a:spcPct val="120000"/>
              </a:lnSpc>
              <a:spcBef>
                <a:spcPts val="900"/>
              </a:spcBef>
              <a:spcAft>
                <a:spcPts val="0"/>
              </a:spcAft>
              <a:buClr>
                <a:srgbClr val="000000">
                  <a:lumMod val="85000"/>
                  <a:lumOff val="15000"/>
                </a:srgbClr>
              </a:buClr>
              <a:buSzTx/>
              <a:buFontTx/>
              <a:buChar char="-"/>
              <a:tabLst/>
              <a:defRPr/>
            </a:pP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Can you confirm that the box is properly connected to the power outlet and with the HDMI and Coaxial cable properly tight?.</a:t>
            </a:r>
          </a:p>
          <a:p>
            <a:pPr marL="182880" marR="0" lvl="0" indent="-182880" algn="l" defTabSz="914400" rtl="0" eaLnBrk="1" fontAlgn="auto" latinLnBrk="0" hangingPunct="1">
              <a:lnSpc>
                <a:spcPct val="120000"/>
              </a:lnSpc>
              <a:spcBef>
                <a:spcPts val="900"/>
              </a:spcBef>
              <a:spcAft>
                <a:spcPts val="0"/>
              </a:spcAft>
              <a:buClr>
                <a:srgbClr val="000000">
                  <a:lumMod val="85000"/>
                  <a:lumOff val="15000"/>
                </a:srgbClr>
              </a:buClr>
              <a:buSzTx/>
              <a:buFontTx/>
              <a:buChar char="-"/>
              <a:tabLst/>
              <a:defRPr/>
            </a:pP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Do you see any lights on the cable box? </a:t>
            </a:r>
          </a:p>
          <a:p>
            <a:pPr marL="182880" marR="0" lvl="0" indent="-182880" algn="l" defTabSz="914400" rtl="0" eaLnBrk="1" fontAlgn="auto" latinLnBrk="0" hangingPunct="1">
              <a:lnSpc>
                <a:spcPct val="120000"/>
              </a:lnSpc>
              <a:spcBef>
                <a:spcPts val="900"/>
              </a:spcBef>
              <a:spcAft>
                <a:spcPts val="0"/>
              </a:spcAft>
              <a:buClr>
                <a:srgbClr val="000000">
                  <a:lumMod val="85000"/>
                  <a:lumOff val="15000"/>
                </a:srgbClr>
              </a:buClr>
              <a:buSzTx/>
              <a:buFontTx/>
              <a:buChar char="-"/>
              <a:tabLst/>
              <a:defRPr/>
            </a:pP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Have you moved the cable box from one room to another? </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Font typeface="Garamond" pitchFamily="18" charset="0"/>
              <a:buNone/>
              <a:tabLst/>
              <a:defRPr/>
            </a:pP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a:p>
            <a:pPr marL="182880" marR="0" lvl="0" indent="-182880" algn="l" defTabSz="914400" rtl="0" eaLnBrk="1" fontAlgn="auto" latinLnBrk="0" hangingPunct="1">
              <a:lnSpc>
                <a:spcPct val="120000"/>
              </a:lnSpc>
              <a:spcBef>
                <a:spcPts val="900"/>
              </a:spcBef>
              <a:spcAft>
                <a:spcPts val="0"/>
              </a:spcAft>
              <a:buClr>
                <a:srgbClr val="000000">
                  <a:lumMod val="85000"/>
                  <a:lumOff val="15000"/>
                </a:srgbClr>
              </a:buClr>
              <a:buSzTx/>
              <a:buFontTx/>
              <a:buChar char="-"/>
              <a:tabLst/>
              <a:defRPr/>
            </a:pP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p:txBody>
      </p:sp>
    </p:spTree>
    <p:extLst>
      <p:ext uri="{BB962C8B-B14F-4D97-AF65-F5344CB8AC3E}">
        <p14:creationId xmlns:p14="http://schemas.microsoft.com/office/powerpoint/2010/main" val="2325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D45C2518-C894-4C67-A082-BDA2E0815FD9}"/>
              </a:ext>
            </a:extLst>
          </p:cNvPr>
          <p:cNvSpPr txBox="1">
            <a:spLocks/>
          </p:cNvSpPr>
          <p:nvPr/>
        </p:nvSpPr>
        <p:spPr>
          <a:xfrm>
            <a:off x="3078198" y="331172"/>
            <a:ext cx="5825771" cy="7256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solidFill>
                  <a:schemeClr val="bg1"/>
                </a:solidFill>
              </a:rPr>
              <a:t>Cable Box Images.</a:t>
            </a:r>
          </a:p>
        </p:txBody>
      </p:sp>
      <p:sp>
        <p:nvSpPr>
          <p:cNvPr id="5" name="Content Placeholder 2">
            <a:extLst>
              <a:ext uri="{FF2B5EF4-FFF2-40B4-BE49-F238E27FC236}">
                <a16:creationId xmlns:a16="http://schemas.microsoft.com/office/drawing/2014/main" id="{3B77CCE0-027F-461C-BD15-6441E3FCFA7F}"/>
              </a:ext>
            </a:extLst>
          </p:cNvPr>
          <p:cNvSpPr txBox="1">
            <a:spLocks/>
          </p:cNvSpPr>
          <p:nvPr/>
        </p:nvSpPr>
        <p:spPr>
          <a:xfrm>
            <a:off x="4535002" y="1056825"/>
            <a:ext cx="5978834" cy="507551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We have three types of cable boxes, these are:</a:t>
            </a:r>
          </a:p>
          <a:p>
            <a:pPr marL="0" indent="0">
              <a:buFont typeface="Arial" panose="020B0604020202020204" pitchFamily="34" charset="0"/>
              <a:buNone/>
            </a:pPr>
            <a:r>
              <a:rPr lang="en-US" dirty="0">
                <a:solidFill>
                  <a:schemeClr val="bg1"/>
                </a:solidFill>
              </a:rPr>
              <a:t>The Altice One box.</a:t>
            </a:r>
          </a:p>
          <a:p>
            <a:pPr marL="0" indent="0">
              <a:buFont typeface="Arial" panose="020B0604020202020204" pitchFamily="34" charset="0"/>
              <a:buNone/>
            </a:pPr>
            <a:r>
              <a:rPr lang="en-US" dirty="0">
                <a:solidFill>
                  <a:schemeClr val="bg1"/>
                </a:solidFill>
              </a:rPr>
              <a:t>The Samsung box.</a:t>
            </a:r>
          </a:p>
          <a:p>
            <a:pPr marL="0" indent="0">
              <a:buFont typeface="Arial" panose="020B0604020202020204" pitchFamily="34" charset="0"/>
              <a:buNone/>
            </a:pPr>
            <a:r>
              <a:rPr lang="en-US" dirty="0">
                <a:solidFill>
                  <a:schemeClr val="bg1"/>
                </a:solidFill>
              </a:rPr>
              <a:t>The Scientific Atlanta.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4734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F5AFDDF3-F510-46C1-9DDE-0F801DF78A9A}"/>
              </a:ext>
            </a:extLst>
          </p:cNvPr>
          <p:cNvSpPr txBox="1">
            <a:spLocks/>
          </p:cNvSpPr>
          <p:nvPr/>
        </p:nvSpPr>
        <p:spPr>
          <a:xfrm>
            <a:off x="3245579" y="192228"/>
            <a:ext cx="2312479" cy="10484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Sagona ExtraLight" panose="02020404030301010803"/>
                <a:ea typeface="+mn-ea"/>
                <a:cs typeface="+mn-cs"/>
              </a:rPr>
              <a:t>The Altice One (La Box)</a:t>
            </a:r>
          </a:p>
        </p:txBody>
      </p:sp>
      <p:sp>
        <p:nvSpPr>
          <p:cNvPr id="6" name="Content Placeholder 8">
            <a:extLst>
              <a:ext uri="{FF2B5EF4-FFF2-40B4-BE49-F238E27FC236}">
                <a16:creationId xmlns:a16="http://schemas.microsoft.com/office/drawing/2014/main" id="{F4478007-B7C9-4259-A12A-7047D91E37BC}"/>
              </a:ext>
            </a:extLst>
          </p:cNvPr>
          <p:cNvSpPr txBox="1">
            <a:spLocks/>
          </p:cNvSpPr>
          <p:nvPr/>
        </p:nvSpPr>
        <p:spPr>
          <a:xfrm>
            <a:off x="3245580" y="1432924"/>
            <a:ext cx="2312479" cy="4348688"/>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As we can see the Altice One has many connections port. The only ones that we will be using are:</a:t>
            </a: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a:t>
            </a:r>
            <a:r>
              <a:rPr kumimoji="0" lang="en-US" sz="1400" b="0" i="0" u="none" strike="noStrike" kern="1200" cap="none" spc="0" normalizeH="0" baseline="0" noProof="0" dirty="0">
                <a:ln>
                  <a:noFill/>
                </a:ln>
                <a:solidFill>
                  <a:srgbClr val="FFFFFF"/>
                </a:solidFill>
                <a:effectLst/>
                <a:uLnTx/>
                <a:uFillTx/>
                <a:latin typeface="Sagona Book" panose="02020404030301010803"/>
                <a:ea typeface="+mn-ea"/>
                <a:cs typeface="+mn-cs"/>
              </a:rPr>
              <a:t>’RF</a:t>
            </a: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 for coaxial wire.</a:t>
            </a: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a:t>
            </a:r>
            <a:r>
              <a:rPr kumimoji="0" lang="en-US" sz="1400" b="0" i="0" u="none" strike="noStrike" kern="1200" cap="none" spc="0" normalizeH="0" baseline="0" noProof="0" dirty="0">
                <a:ln>
                  <a:noFill/>
                </a:ln>
                <a:solidFill>
                  <a:srgbClr val="FFFFFF"/>
                </a:solidFill>
                <a:effectLst/>
                <a:uLnTx/>
                <a:uFillTx/>
                <a:latin typeface="Sagona Book" panose="02020404030301010803"/>
                <a:ea typeface="+mn-ea"/>
                <a:cs typeface="+mn-cs"/>
              </a:rPr>
              <a:t>’HDMI Tv/Out</a:t>
            </a: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 For HDMI wire.</a:t>
            </a: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a:t>
            </a:r>
            <a:r>
              <a:rPr kumimoji="0" lang="en-US" sz="1400" b="0" i="0" u="none" strike="noStrike" kern="1200" cap="none" spc="0" normalizeH="0" baseline="0" noProof="0" dirty="0">
                <a:ln>
                  <a:noFill/>
                </a:ln>
                <a:solidFill>
                  <a:srgbClr val="FFFFFF"/>
                </a:solidFill>
                <a:effectLst/>
                <a:uLnTx/>
                <a:uFillTx/>
                <a:latin typeface="Sagona Book" panose="02020404030301010803"/>
                <a:ea typeface="+mn-ea"/>
                <a:cs typeface="+mn-cs"/>
              </a:rPr>
              <a:t>The warning sign port</a:t>
            </a: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 Power wire.</a:t>
            </a: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‘’VoIP port’’ for phone service.</a:t>
            </a: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‘’Yellow ports’’ for internet only.</a:t>
            </a: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endPar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endParaRP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endPar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endParaRPr>
          </a:p>
        </p:txBody>
      </p:sp>
      <p:pic>
        <p:nvPicPr>
          <p:cNvPr id="7" name="Picture 6" descr="A close up of a machine&#10;&#10;Description automatically generated">
            <a:extLst>
              <a:ext uri="{FF2B5EF4-FFF2-40B4-BE49-F238E27FC236}">
                <a16:creationId xmlns:a16="http://schemas.microsoft.com/office/drawing/2014/main" id="{57E7B1BA-541E-44CF-82DA-C6BFD2C9F236}"/>
              </a:ext>
            </a:extLst>
          </p:cNvPr>
          <p:cNvPicPr>
            <a:picLocks noChangeAspect="1"/>
          </p:cNvPicPr>
          <p:nvPr/>
        </p:nvPicPr>
        <p:blipFill>
          <a:blip r:embed="rId3"/>
          <a:stretch>
            <a:fillRect/>
          </a:stretch>
        </p:blipFill>
        <p:spPr>
          <a:xfrm>
            <a:off x="5617748" y="1542265"/>
            <a:ext cx="5936411" cy="4130005"/>
          </a:xfrm>
          <a:prstGeom prst="rect">
            <a:avLst/>
          </a:prstGeom>
          <a:ln>
            <a:noFill/>
          </a:ln>
          <a:effectLst>
            <a:softEdge rad="112500"/>
          </a:effectLst>
        </p:spPr>
      </p:pic>
    </p:spTree>
    <p:extLst>
      <p:ext uri="{BB962C8B-B14F-4D97-AF65-F5344CB8AC3E}">
        <p14:creationId xmlns:p14="http://schemas.microsoft.com/office/powerpoint/2010/main" val="417133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F5AFDDF3-F510-46C1-9DDE-0F801DF78A9A}"/>
              </a:ext>
            </a:extLst>
          </p:cNvPr>
          <p:cNvSpPr txBox="1">
            <a:spLocks/>
          </p:cNvSpPr>
          <p:nvPr/>
        </p:nvSpPr>
        <p:spPr>
          <a:xfrm>
            <a:off x="3245579" y="602664"/>
            <a:ext cx="2312479" cy="104846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a:lstStyle>
          <a:p>
            <a:pPr lvl="0"/>
            <a:r>
              <a:rPr lang="en-US" sz="2800" dirty="0">
                <a:solidFill>
                  <a:schemeClr val="bg1"/>
                </a:solidFill>
                <a:latin typeface="Sagona ExtraLight" panose="02020404030301010803"/>
              </a:rPr>
              <a:t>The Samsung Box</a:t>
            </a:r>
            <a:endParaRPr kumimoji="0" lang="en-US" sz="2800" b="0" i="0" u="none" strike="noStrike" kern="1200" cap="none" spc="0" normalizeH="0" baseline="0" noProof="0" dirty="0">
              <a:ln>
                <a:noFill/>
              </a:ln>
              <a:solidFill>
                <a:schemeClr val="bg1"/>
              </a:solidFill>
              <a:effectLst/>
              <a:uLnTx/>
              <a:uFillTx/>
              <a:latin typeface="Sagona ExtraLight" panose="02020404030301010803"/>
            </a:endParaRPr>
          </a:p>
        </p:txBody>
      </p:sp>
      <p:sp>
        <p:nvSpPr>
          <p:cNvPr id="6" name="Content Placeholder 8">
            <a:extLst>
              <a:ext uri="{FF2B5EF4-FFF2-40B4-BE49-F238E27FC236}">
                <a16:creationId xmlns:a16="http://schemas.microsoft.com/office/drawing/2014/main" id="{F4478007-B7C9-4259-A12A-7047D91E37BC}"/>
              </a:ext>
            </a:extLst>
          </p:cNvPr>
          <p:cNvSpPr txBox="1">
            <a:spLocks/>
          </p:cNvSpPr>
          <p:nvPr/>
        </p:nvSpPr>
        <p:spPr>
          <a:xfrm>
            <a:off x="3245578" y="2253796"/>
            <a:ext cx="2312479" cy="2350406"/>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Coaxial wire in the ‘’Cable In’’ port.</a:t>
            </a: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Power wire in the ‘’Power’’ port.</a:t>
            </a: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a:t>
            </a:r>
            <a:r>
              <a:rPr kumimoji="0" lang="en-US" sz="1400" b="0" i="0" u="none" strike="noStrike" kern="1200" cap="none" spc="0" normalizeH="0" baseline="0" noProof="0" dirty="0">
                <a:ln>
                  <a:noFill/>
                </a:ln>
                <a:solidFill>
                  <a:srgbClr val="FFFFFF"/>
                </a:solidFill>
                <a:effectLst/>
                <a:uLnTx/>
                <a:uFillTx/>
                <a:latin typeface="Sagona Book" panose="02020404030301010803"/>
                <a:ea typeface="+mn-ea"/>
                <a:cs typeface="+mn-cs"/>
              </a:rPr>
              <a:t>’HDMI</a:t>
            </a: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 For HDMI wire.</a:t>
            </a: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endPar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endParaRP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endPar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endParaRPr>
          </a:p>
        </p:txBody>
      </p:sp>
      <p:pic>
        <p:nvPicPr>
          <p:cNvPr id="5" name="Picture 4" descr="A picture containing microwave, monitor, table, computer&#10;&#10;Description automatically generated">
            <a:extLst>
              <a:ext uri="{FF2B5EF4-FFF2-40B4-BE49-F238E27FC236}">
                <a16:creationId xmlns:a16="http://schemas.microsoft.com/office/drawing/2014/main" id="{27F2F736-4867-412D-A14C-BA0F3EB2B303}"/>
              </a:ext>
            </a:extLst>
          </p:cNvPr>
          <p:cNvPicPr>
            <a:picLocks noChangeAspect="1"/>
          </p:cNvPicPr>
          <p:nvPr/>
        </p:nvPicPr>
        <p:blipFill>
          <a:blip r:embed="rId4"/>
          <a:stretch>
            <a:fillRect/>
          </a:stretch>
        </p:blipFill>
        <p:spPr>
          <a:xfrm>
            <a:off x="5558058" y="1432924"/>
            <a:ext cx="5802629" cy="4244584"/>
          </a:xfrm>
          <a:prstGeom prst="rect">
            <a:avLst/>
          </a:prstGeom>
          <a:ln>
            <a:noFill/>
          </a:ln>
          <a:effectLst>
            <a:softEdge rad="112500"/>
          </a:effectLst>
        </p:spPr>
      </p:pic>
    </p:spTree>
    <p:extLst>
      <p:ext uri="{BB962C8B-B14F-4D97-AF65-F5344CB8AC3E}">
        <p14:creationId xmlns:p14="http://schemas.microsoft.com/office/powerpoint/2010/main" val="198482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1">
            <a:extLst>
              <a:ext uri="{FF2B5EF4-FFF2-40B4-BE49-F238E27FC236}">
                <a16:creationId xmlns:a16="http://schemas.microsoft.com/office/drawing/2014/main" id="{F5AFDDF3-F510-46C1-9DDE-0F801DF78A9A}"/>
              </a:ext>
            </a:extLst>
          </p:cNvPr>
          <p:cNvSpPr txBox="1">
            <a:spLocks/>
          </p:cNvSpPr>
          <p:nvPr/>
        </p:nvSpPr>
        <p:spPr>
          <a:xfrm>
            <a:off x="3245579" y="602664"/>
            <a:ext cx="2312479" cy="10484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a:lstStyle>
          <a:p>
            <a:pPr lvl="0"/>
            <a:r>
              <a:rPr lang="en-US" sz="2800" dirty="0">
                <a:solidFill>
                  <a:schemeClr val="bg1"/>
                </a:solidFill>
                <a:latin typeface="Sagona ExtraLight" panose="02020404030301010803"/>
              </a:rPr>
              <a:t>Scientific Atlanta</a:t>
            </a:r>
            <a:endParaRPr kumimoji="0" lang="en-US" sz="2800" b="0" i="0" u="none" strike="noStrike" kern="1200" cap="none" spc="0" normalizeH="0" baseline="0" noProof="0" dirty="0">
              <a:ln>
                <a:noFill/>
              </a:ln>
              <a:solidFill>
                <a:schemeClr val="bg1"/>
              </a:solidFill>
              <a:effectLst/>
              <a:uLnTx/>
              <a:uFillTx/>
              <a:latin typeface="Sagona ExtraLight" panose="02020404030301010803"/>
            </a:endParaRPr>
          </a:p>
        </p:txBody>
      </p:sp>
      <p:sp>
        <p:nvSpPr>
          <p:cNvPr id="6" name="Content Placeholder 8">
            <a:extLst>
              <a:ext uri="{FF2B5EF4-FFF2-40B4-BE49-F238E27FC236}">
                <a16:creationId xmlns:a16="http://schemas.microsoft.com/office/drawing/2014/main" id="{F4478007-B7C9-4259-A12A-7047D91E37BC}"/>
              </a:ext>
            </a:extLst>
          </p:cNvPr>
          <p:cNvSpPr txBox="1">
            <a:spLocks/>
          </p:cNvSpPr>
          <p:nvPr/>
        </p:nvSpPr>
        <p:spPr>
          <a:xfrm>
            <a:off x="3245579" y="2253796"/>
            <a:ext cx="2035082" cy="2350406"/>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Coaxial wire in the ‘’Cable In’’ port.</a:t>
            </a: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r>
              <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rPr>
              <a:t>Power wire in the ‘’Power’’ port.</a:t>
            </a: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r>
              <a:rPr lang="en-US" dirty="0">
                <a:solidFill>
                  <a:srgbClr val="FFFFFF">
                    <a:lumMod val="85000"/>
                    <a:lumOff val="15000"/>
                  </a:srgbClr>
                </a:solidFill>
                <a:latin typeface="Sagona Book" panose="02020404030301010803"/>
              </a:rPr>
              <a:t>Components wires in the ‘’Out 1’’ ports.</a:t>
            </a:r>
            <a:endPar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endParaRPr>
          </a:p>
          <a:p>
            <a:pPr marL="182880" marR="0" lvl="0" indent="-182880" algn="l" defTabSz="914400" rtl="0" eaLnBrk="1" fontAlgn="auto" latinLnBrk="0" hangingPunct="1">
              <a:lnSpc>
                <a:spcPct val="120000"/>
              </a:lnSpc>
              <a:spcBef>
                <a:spcPts val="900"/>
              </a:spcBef>
              <a:spcAft>
                <a:spcPts val="0"/>
              </a:spcAft>
              <a:buClr>
                <a:srgbClr val="FFFFFF">
                  <a:lumMod val="85000"/>
                  <a:lumOff val="15000"/>
                </a:srgbClr>
              </a:buClr>
              <a:buSzTx/>
              <a:buFont typeface="Garamond" pitchFamily="18" charset="0"/>
              <a:buChar char="◦"/>
              <a:tabLst/>
              <a:defRPr/>
            </a:pPr>
            <a:endParaRPr kumimoji="0" lang="en-US" sz="1400" b="0" i="0" u="none" strike="noStrike" kern="1200" cap="none" spc="0" normalizeH="0" baseline="0" noProof="0" dirty="0">
              <a:ln>
                <a:noFill/>
              </a:ln>
              <a:solidFill>
                <a:srgbClr val="FFFFFF">
                  <a:lumMod val="85000"/>
                  <a:lumOff val="15000"/>
                </a:srgbClr>
              </a:solidFill>
              <a:effectLst/>
              <a:uLnTx/>
              <a:uFillTx/>
              <a:latin typeface="Sagona Book" panose="02020404030301010803"/>
              <a:ea typeface="+mn-ea"/>
              <a:cs typeface="+mn-cs"/>
            </a:endParaRPr>
          </a:p>
        </p:txBody>
      </p:sp>
      <p:pic>
        <p:nvPicPr>
          <p:cNvPr id="7" name="Picture 6" descr="A close up of a machine&#10;&#10;Description automatically generated">
            <a:extLst>
              <a:ext uri="{FF2B5EF4-FFF2-40B4-BE49-F238E27FC236}">
                <a16:creationId xmlns:a16="http://schemas.microsoft.com/office/drawing/2014/main" id="{81F3388B-38F0-4B55-9AF8-C7BE359A4E7F}"/>
              </a:ext>
            </a:extLst>
          </p:cNvPr>
          <p:cNvPicPr>
            <a:picLocks noChangeAspect="1"/>
          </p:cNvPicPr>
          <p:nvPr/>
        </p:nvPicPr>
        <p:blipFill>
          <a:blip r:embed="rId4"/>
          <a:stretch>
            <a:fillRect/>
          </a:stretch>
        </p:blipFill>
        <p:spPr>
          <a:xfrm>
            <a:off x="5280661" y="1497330"/>
            <a:ext cx="6364008" cy="4023360"/>
          </a:xfrm>
          <a:prstGeom prst="rect">
            <a:avLst/>
          </a:prstGeom>
          <a:ln>
            <a:noFill/>
          </a:ln>
          <a:effectLst>
            <a:softEdge rad="112500"/>
          </a:effectLst>
        </p:spPr>
      </p:pic>
    </p:spTree>
    <p:extLst>
      <p:ext uri="{BB962C8B-B14F-4D97-AF65-F5344CB8AC3E}">
        <p14:creationId xmlns:p14="http://schemas.microsoft.com/office/powerpoint/2010/main" val="158165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5AEB4-2B74-47A7-98E2-51C5E20FB5E9}"/>
              </a:ext>
            </a:extLst>
          </p:cNvPr>
          <p:cNvPicPr>
            <a:picLocks noChangeAspect="1"/>
          </p:cNvPicPr>
          <p:nvPr/>
        </p:nvPicPr>
        <p:blipFill>
          <a:blip r:embed="rId2"/>
          <a:stretch>
            <a:fillRect/>
          </a:stretch>
        </p:blipFill>
        <p:spPr>
          <a:xfrm>
            <a:off x="0" y="1303"/>
            <a:ext cx="12192000" cy="6855394"/>
          </a:xfrm>
          <a:prstGeom prst="rect">
            <a:avLst/>
          </a:prstGeom>
        </p:spPr>
      </p:pic>
      <p:sp>
        <p:nvSpPr>
          <p:cNvPr id="7" name="Title 1">
            <a:extLst>
              <a:ext uri="{FF2B5EF4-FFF2-40B4-BE49-F238E27FC236}">
                <a16:creationId xmlns:a16="http://schemas.microsoft.com/office/drawing/2014/main" id="{1AFC4E2C-6C6A-44F7-9873-FB4A15BB244A}"/>
              </a:ext>
            </a:extLst>
          </p:cNvPr>
          <p:cNvSpPr txBox="1">
            <a:spLocks/>
          </p:cNvSpPr>
          <p:nvPr/>
        </p:nvSpPr>
        <p:spPr>
          <a:xfrm>
            <a:off x="3348990" y="588844"/>
            <a:ext cx="7776210" cy="91188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Tool Usage</a:t>
            </a:r>
          </a:p>
        </p:txBody>
      </p:sp>
      <p:sp>
        <p:nvSpPr>
          <p:cNvPr id="8" name="Content Placeholder 2">
            <a:extLst>
              <a:ext uri="{FF2B5EF4-FFF2-40B4-BE49-F238E27FC236}">
                <a16:creationId xmlns:a16="http://schemas.microsoft.com/office/drawing/2014/main" id="{AE08D68C-F5DF-44D0-B268-FAEEBA45FD44}"/>
              </a:ext>
            </a:extLst>
          </p:cNvPr>
          <p:cNvSpPr txBox="1">
            <a:spLocks/>
          </p:cNvSpPr>
          <p:nvPr/>
        </p:nvSpPr>
        <p:spPr>
          <a:xfrm>
            <a:off x="3348990" y="1800917"/>
            <a:ext cx="6485467" cy="3632643"/>
          </a:xfrm>
          <a:prstGeom prst="rect">
            <a:avLst/>
          </a:prstGeom>
        </p:spPr>
        <p:txBody>
          <a:bodyPr vert="horz" lIns="91440" tIns="45720" rIns="91440" bIns="45720" rtlCol="0">
            <a:normAutofit/>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Ø"/>
              <a:tabLst/>
              <a:defRPr/>
            </a:pPr>
            <a:r>
              <a:rPr lang="en-US" dirty="0">
                <a:solidFill>
                  <a:schemeClr val="bg1"/>
                </a:solidFill>
                <a:latin typeface="Sagona Book" panose="02020404030301010803"/>
              </a:rPr>
              <a:t>To provide the best resolution we must follow all our troubleshooting tools, such as:</a:t>
            </a: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1"/>
                </a:solidFill>
                <a:effectLst/>
                <a:uLnTx/>
                <a:uFillTx/>
                <a:latin typeface="Sagona Book" panose="02020404030301010803"/>
                <a:ea typeface="+mn-ea"/>
                <a:cs typeface="+mn-cs"/>
              </a:rPr>
              <a:t>Intelligent Troubleshooting Tool (ITT).</a:t>
            </a: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
              <a:tabLst/>
              <a:defRPr/>
            </a:pPr>
            <a:r>
              <a:rPr lang="en-US" dirty="0">
                <a:solidFill>
                  <a:schemeClr val="bg1"/>
                </a:solidFill>
                <a:latin typeface="Sagona Book" panose="02020404030301010803"/>
              </a:rPr>
              <a:t>Cable Box Control.</a:t>
            </a: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
              <a:tabLst/>
              <a:defRPr/>
            </a:pPr>
            <a:r>
              <a:rPr lang="en-US" dirty="0" err="1">
                <a:solidFill>
                  <a:schemeClr val="bg1"/>
                </a:solidFill>
                <a:latin typeface="Sagona Book" panose="02020404030301010803"/>
              </a:rPr>
              <a:t>OutageBoard</a:t>
            </a:r>
            <a:r>
              <a:rPr lang="en-US" dirty="0">
                <a:solidFill>
                  <a:schemeClr val="bg1"/>
                </a:solidFill>
                <a:latin typeface="Sagona Book" panose="02020404030301010803"/>
              </a:rPr>
              <a:t>.</a:t>
            </a:r>
          </a:p>
          <a:p>
            <a:pPr marR="0" lvl="0" algn="l" defTabSz="914400" rtl="0" eaLnBrk="1" fontAlgn="auto" latinLnBrk="0" hangingPunct="1">
              <a:lnSpc>
                <a:spcPct val="120000"/>
              </a:lnSpc>
              <a:spcBef>
                <a:spcPts val="900"/>
              </a:spcBef>
              <a:spcAft>
                <a:spcPts val="0"/>
              </a:spcAft>
              <a:buClr>
                <a:srgbClr val="000000">
                  <a:lumMod val="85000"/>
                  <a:lumOff val="15000"/>
                </a:srgbClr>
              </a:buClr>
              <a:buSzTx/>
              <a:buFont typeface="Wingdings" panose="05000000000000000000" pitchFamily="2" charset="2"/>
              <a:buChar char="§"/>
              <a:tabLst/>
              <a:defRPr/>
            </a:pPr>
            <a:r>
              <a:rPr lang="en-US" dirty="0">
                <a:solidFill>
                  <a:schemeClr val="bg1"/>
                </a:solidFill>
                <a:latin typeface="Sagona Book" panose="02020404030301010803"/>
              </a:rPr>
              <a:t>Channel Lineup.</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lang="en-US" dirty="0">
              <a:solidFill>
                <a:schemeClr val="bg1"/>
              </a:solidFill>
              <a:latin typeface="Sagona Book" panose="02020404030301010803"/>
            </a:endParaRPr>
          </a:p>
          <a:p>
            <a:pPr>
              <a:buClr>
                <a:srgbClr val="000000">
                  <a:lumMod val="85000"/>
                  <a:lumOff val="15000"/>
                </a:srgbClr>
              </a:buClr>
              <a:buFont typeface="Wingdings" panose="05000000000000000000" pitchFamily="2" charset="2"/>
              <a:buChar char="Ø"/>
              <a:defRPr/>
            </a:pPr>
            <a:r>
              <a:rPr lang="en-US" dirty="0">
                <a:solidFill>
                  <a:schemeClr val="bg1"/>
                </a:solidFill>
                <a:latin typeface="Sagona Book" panose="02020404030301010803"/>
              </a:rPr>
              <a:t>The tools will help us to quickly identify customer’s issues and provide a resolution as it brings  reliable troubleshooting steps.</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lang="en-US" dirty="0">
              <a:solidFill>
                <a:schemeClr val="bg1"/>
              </a:solidFill>
              <a:latin typeface="Sagona Book" panose="02020404030301010803"/>
            </a:endParaRP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a:p>
            <a:pPr marL="182880" marR="0" lvl="0" indent="-182880" algn="l" defTabSz="914400" rtl="0" eaLnBrk="1" fontAlgn="auto" latinLnBrk="0" hangingPunct="1">
              <a:lnSpc>
                <a:spcPct val="120000"/>
              </a:lnSpc>
              <a:spcBef>
                <a:spcPts val="900"/>
              </a:spcBef>
              <a:spcAft>
                <a:spcPts val="0"/>
              </a:spcAft>
              <a:buClr>
                <a:srgbClr val="000000">
                  <a:lumMod val="85000"/>
                  <a:lumOff val="15000"/>
                </a:srgbClr>
              </a:buClr>
              <a:buSzTx/>
              <a:buFontTx/>
              <a:buChar char="-"/>
              <a:tabLst/>
              <a:defRPr/>
            </a:pP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p:txBody>
      </p:sp>
    </p:spTree>
    <p:extLst>
      <p:ext uri="{BB962C8B-B14F-4D97-AF65-F5344CB8AC3E}">
        <p14:creationId xmlns:p14="http://schemas.microsoft.com/office/powerpoint/2010/main" val="4061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5AEB4-2B74-47A7-98E2-51C5E20FB5E9}"/>
              </a:ext>
            </a:extLst>
          </p:cNvPr>
          <p:cNvPicPr>
            <a:picLocks noChangeAspect="1"/>
          </p:cNvPicPr>
          <p:nvPr/>
        </p:nvPicPr>
        <p:blipFill>
          <a:blip r:embed="rId2"/>
          <a:stretch>
            <a:fillRect/>
          </a:stretch>
        </p:blipFill>
        <p:spPr>
          <a:xfrm>
            <a:off x="0" y="1303"/>
            <a:ext cx="12192000" cy="6855394"/>
          </a:xfrm>
          <a:prstGeom prst="rect">
            <a:avLst/>
          </a:prstGeom>
        </p:spPr>
      </p:pic>
      <p:sp>
        <p:nvSpPr>
          <p:cNvPr id="7" name="Title 1">
            <a:extLst>
              <a:ext uri="{FF2B5EF4-FFF2-40B4-BE49-F238E27FC236}">
                <a16:creationId xmlns:a16="http://schemas.microsoft.com/office/drawing/2014/main" id="{1AFC4E2C-6C6A-44F7-9873-FB4A15BB244A}"/>
              </a:ext>
            </a:extLst>
          </p:cNvPr>
          <p:cNvSpPr txBox="1">
            <a:spLocks/>
          </p:cNvSpPr>
          <p:nvPr/>
        </p:nvSpPr>
        <p:spPr>
          <a:xfrm>
            <a:off x="3348991" y="225232"/>
            <a:ext cx="7623810" cy="668456"/>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Intelligent Troubleshooting Tool (ITT)</a:t>
            </a:r>
          </a:p>
        </p:txBody>
      </p:sp>
      <p:sp>
        <p:nvSpPr>
          <p:cNvPr id="8" name="Content Placeholder 2">
            <a:extLst>
              <a:ext uri="{FF2B5EF4-FFF2-40B4-BE49-F238E27FC236}">
                <a16:creationId xmlns:a16="http://schemas.microsoft.com/office/drawing/2014/main" id="{AE08D68C-F5DF-44D0-B268-FAEEBA45FD44}"/>
              </a:ext>
            </a:extLst>
          </p:cNvPr>
          <p:cNvSpPr txBox="1">
            <a:spLocks/>
          </p:cNvSpPr>
          <p:nvPr/>
        </p:nvSpPr>
        <p:spPr>
          <a:xfrm>
            <a:off x="3490298" y="1117617"/>
            <a:ext cx="1885950" cy="4159179"/>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While using the tool make sure you have the customer’s account in Dart and choose the option according to the issue explained by the customer.</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r>
              <a:rPr lang="en-US" dirty="0">
                <a:solidFill>
                  <a:schemeClr val="bg1"/>
                </a:solidFill>
                <a:latin typeface="Sagona Book" panose="02020404030301010803"/>
              </a:rPr>
              <a:t>Please keep in mind that we need to select the box that is having issues and after that choose ‘’Not Channel Related’’ even if the issue is with a channel then click ‘’Submit’’.</a:t>
            </a:r>
          </a:p>
          <a:p>
            <a:pPr marL="0" marR="0" lvl="0" indent="0" algn="l" defTabSz="914400" rtl="0" eaLnBrk="1" fontAlgn="auto" latinLnBrk="0" hangingPunct="1">
              <a:lnSpc>
                <a:spcPct val="120000"/>
              </a:lnSpc>
              <a:spcBef>
                <a:spcPts val="900"/>
              </a:spcBef>
              <a:spcAft>
                <a:spcPts val="0"/>
              </a:spcAft>
              <a:buClr>
                <a:srgbClr val="000000">
                  <a:lumMod val="85000"/>
                  <a:lumOff val="15000"/>
                </a:srgbClr>
              </a:buClr>
              <a:buSzTx/>
              <a:buNone/>
              <a:tabLst/>
              <a:defRPr/>
            </a:pP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a:p>
            <a:pPr marL="182880" marR="0" lvl="0" indent="-182880" algn="l" defTabSz="914400" rtl="0" eaLnBrk="1" fontAlgn="auto" latinLnBrk="0" hangingPunct="1">
              <a:lnSpc>
                <a:spcPct val="120000"/>
              </a:lnSpc>
              <a:spcBef>
                <a:spcPts val="900"/>
              </a:spcBef>
              <a:spcAft>
                <a:spcPts val="0"/>
              </a:spcAft>
              <a:buClr>
                <a:srgbClr val="000000">
                  <a:lumMod val="85000"/>
                  <a:lumOff val="15000"/>
                </a:srgbClr>
              </a:buClr>
              <a:buSzTx/>
              <a:buFontTx/>
              <a:buChar char="-"/>
              <a:tabLst/>
              <a:defRPr/>
            </a:pPr>
            <a:endParaRPr kumimoji="0" lang="en-US" sz="1400" b="0" i="0" u="none" strike="noStrike" kern="1200" cap="none" spc="0" normalizeH="0" baseline="0" noProof="0" dirty="0">
              <a:ln>
                <a:noFill/>
              </a:ln>
              <a:solidFill>
                <a:srgbClr val="000000"/>
              </a:solidFill>
              <a:effectLst/>
              <a:uLnTx/>
              <a:uFillTx/>
              <a:latin typeface="Sagona Book" panose="02020404030301010803"/>
              <a:ea typeface="+mn-ea"/>
              <a:cs typeface="+mn-cs"/>
            </a:endParaRPr>
          </a:p>
        </p:txBody>
      </p:sp>
      <p:pic>
        <p:nvPicPr>
          <p:cNvPr id="10" name="Picture 9" descr="A close up of a device&#10;&#10;Description automatically generated">
            <a:extLst>
              <a:ext uri="{FF2B5EF4-FFF2-40B4-BE49-F238E27FC236}">
                <a16:creationId xmlns:a16="http://schemas.microsoft.com/office/drawing/2014/main" id="{CC24B3FB-D69D-4A05-945E-652D155AA406}"/>
              </a:ext>
            </a:extLst>
          </p:cNvPr>
          <p:cNvPicPr>
            <a:picLocks noChangeAspect="1"/>
          </p:cNvPicPr>
          <p:nvPr/>
        </p:nvPicPr>
        <p:blipFill>
          <a:blip r:embed="rId3"/>
          <a:stretch>
            <a:fillRect/>
          </a:stretch>
        </p:blipFill>
        <p:spPr>
          <a:xfrm>
            <a:off x="3647461" y="5363139"/>
            <a:ext cx="1571625" cy="590550"/>
          </a:xfrm>
          <a:prstGeom prst="rect">
            <a:avLst/>
          </a:prstGeom>
          <a:ln>
            <a:noFill/>
          </a:ln>
          <a:effectLst>
            <a:outerShdw blurRad="292100" dist="139700" dir="2700000" algn="tl" rotWithShape="0">
              <a:srgbClr val="333333">
                <a:alpha val="65000"/>
              </a:srgbClr>
            </a:outerShdw>
          </a:effectLst>
        </p:spPr>
      </p:pic>
      <p:pic>
        <p:nvPicPr>
          <p:cNvPr id="12" name="Picture 11" descr="A screenshot of a cell phone&#10;&#10;Description automatically generated">
            <a:extLst>
              <a:ext uri="{FF2B5EF4-FFF2-40B4-BE49-F238E27FC236}">
                <a16:creationId xmlns:a16="http://schemas.microsoft.com/office/drawing/2014/main" id="{7C9083F5-5870-4091-B8AE-18F72F20A88F}"/>
              </a:ext>
            </a:extLst>
          </p:cNvPr>
          <p:cNvPicPr>
            <a:picLocks noChangeAspect="1"/>
          </p:cNvPicPr>
          <p:nvPr/>
        </p:nvPicPr>
        <p:blipFill>
          <a:blip r:embed="rId4"/>
          <a:stretch>
            <a:fillRect/>
          </a:stretch>
        </p:blipFill>
        <p:spPr>
          <a:xfrm>
            <a:off x="5654041" y="893688"/>
            <a:ext cx="4531379" cy="5546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1753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781</Words>
  <Application>Microsoft Office PowerPoint</Application>
  <PresentationFormat>Widescreen</PresentationFormat>
  <Paragraphs>67</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Garamond</vt:lpstr>
      <vt:lpstr>Sagona Book</vt:lpstr>
      <vt:lpstr>Sagona ExtraLight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Jose</dc:creator>
  <cp:lastModifiedBy>Naiby Lantigua</cp:lastModifiedBy>
  <cp:revision>34</cp:revision>
  <dcterms:created xsi:type="dcterms:W3CDTF">2020-07-27T14:12:33Z</dcterms:created>
  <dcterms:modified xsi:type="dcterms:W3CDTF">2020-07-30T03:52:57Z</dcterms:modified>
</cp:coreProperties>
</file>